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05" r:id="rId2"/>
    <p:sldId id="300" r:id="rId3"/>
    <p:sldId id="283" r:id="rId4"/>
    <p:sldId id="284" r:id="rId5"/>
    <p:sldId id="285" r:id="rId6"/>
    <p:sldId id="256" r:id="rId7"/>
    <p:sldId id="281" r:id="rId8"/>
    <p:sldId id="277" r:id="rId9"/>
    <p:sldId id="296" r:id="rId10"/>
    <p:sldId id="278" r:id="rId11"/>
    <p:sldId id="297" r:id="rId12"/>
    <p:sldId id="301" r:id="rId13"/>
    <p:sldId id="280" r:id="rId14"/>
    <p:sldId id="298" r:id="rId15"/>
    <p:sldId id="274" r:id="rId16"/>
    <p:sldId id="299" r:id="rId17"/>
    <p:sldId id="267" r:id="rId18"/>
    <p:sldId id="268" r:id="rId19"/>
    <p:sldId id="269" r:id="rId20"/>
    <p:sldId id="293" r:id="rId21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Time" panose="020B7200000000000000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Time" panose="020B7200000000000000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Time" panose="020B7200000000000000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Time" panose="020B7200000000000000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Time" panose="020B7200000000000000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.VnTime" panose="020B7200000000000000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.VnTime" panose="020B7200000000000000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.VnTime" panose="020B7200000000000000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.VnTime" panose="020B7200000000000000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CC"/>
    <a:srgbClr val="008000"/>
    <a:srgbClr val="FF00FF"/>
    <a:srgbClr val="FFCC00"/>
    <a:srgbClr val="FFFF00"/>
    <a:srgbClr val="FF3300"/>
    <a:srgbClr val="0000CC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37" autoAdjust="0"/>
    <p:restoredTop sz="94660"/>
  </p:normalViewPr>
  <p:slideViewPr>
    <p:cSldViewPr>
      <p:cViewPr>
        <p:scale>
          <a:sx n="78" d="100"/>
          <a:sy n="78" d="100"/>
        </p:scale>
        <p:origin x="-109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15E5A57-9F6C-4D5C-869B-2485237B35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6000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7393219-6A4B-448A-ACCA-B8EBADABB1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3329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BAA59E-A6F3-4CF9-8680-3E9E2E1397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179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50F063B-5D82-48E4-BB63-E92C9F2254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67283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B22EEB6-6BA3-41CB-B37C-D6828BDABD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7796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ED5B2FF-F55A-4994-97B1-BA372C3553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4671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E2C8173-F9EE-4CE5-944B-4E6DD43FF5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223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EBE722F-AC25-45DA-9927-83FE1BE1CC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7190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66D5D60-86FB-43FE-80FB-EAB53DABBE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7220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36C735E-4C66-41AE-92D9-D9ED55D9D4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9199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4D44071-0123-4E89-9CC3-DAFD8BDD1C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2752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B931B4-DE22-4D6C-A57B-4234CFDDE9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4157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EF02F6-C3EA-4BE2-9A2B-3CEA90888D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6661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4D793E4-E8C0-4A06-B283-439196DFC0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8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8" cy="7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8" cy="7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8" cy="7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8" cy="7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8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8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8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8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8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8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8" cy="7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8" cy="7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8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  <p:sldLayoutId id="2147483728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C0FF76D6-CEB3-4FD5-834A-79E9C663A5C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55"/>
          <a:stretch/>
        </p:blipFill>
        <p:spPr>
          <a:xfrm>
            <a:off x="-1524000" y="-228600"/>
            <a:ext cx="12192000" cy="70866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D74A3E1-EBB5-483F-87D7-D6CA217049B3}"/>
              </a:ext>
            </a:extLst>
          </p:cNvPr>
          <p:cNvSpPr/>
          <p:nvPr/>
        </p:nvSpPr>
        <p:spPr>
          <a:xfrm>
            <a:off x="914400" y="2715161"/>
            <a:ext cx="7772400" cy="132343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4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89494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03" name="WordArt 15"/>
          <p:cNvSpPr>
            <a:spLocks noChangeArrowheads="1" noChangeShapeType="1" noTextEdit="1"/>
          </p:cNvSpPr>
          <p:nvPr/>
        </p:nvSpPr>
        <p:spPr bwMode="auto">
          <a:xfrm>
            <a:off x="2667000" y="3352800"/>
            <a:ext cx="3352800" cy="838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7639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.VnTimeH" panose="020B7200000000000000" pitchFamily="34" charset="0"/>
              </a:rPr>
              <a:t> VËt dÉn ®iÖn</a:t>
            </a:r>
          </a:p>
        </p:txBody>
      </p:sp>
      <p:sp>
        <p:nvSpPr>
          <p:cNvPr id="24579" name="Rectangle 17"/>
          <p:cNvSpPr>
            <a:spLocks noChangeArrowheads="1"/>
          </p:cNvSpPr>
          <p:nvPr/>
        </p:nvSpPr>
        <p:spPr bwMode="auto">
          <a:xfrm>
            <a:off x="1143000" y="2286000"/>
            <a:ext cx="7032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>
                <a:latin typeface=".VnTime" panose="020B7200000000000000" pitchFamily="34" charset="0"/>
              </a:rPr>
              <a:t>C¸c vËt cho dßng ®iÖn ch¹y qua gäi lµ g</a:t>
            </a: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ì</a:t>
            </a:r>
            <a:r>
              <a:rPr lang="en-US" altLang="en-US" sz="3200">
                <a:latin typeface=".VnTime" panose="020B7200000000000000" pitchFamily="34" charset="0"/>
              </a:rPr>
              <a:t>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9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9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379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79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47" name="Text Box 19"/>
          <p:cNvSpPr txBox="1">
            <a:spLocks noChangeArrowheads="1"/>
          </p:cNvSpPr>
          <p:nvPr/>
        </p:nvSpPr>
        <p:spPr bwMode="auto">
          <a:xfrm>
            <a:off x="838200" y="3581400"/>
            <a:ext cx="4038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3200" b="1">
              <a:solidFill>
                <a:srgbClr val="FF3300"/>
              </a:solidFill>
              <a:latin typeface=".VnTime" panose="020B7200000000000000" pitchFamily="34" charset="0"/>
            </a:endParaRPr>
          </a:p>
        </p:txBody>
      </p:sp>
      <p:sp>
        <p:nvSpPr>
          <p:cNvPr id="73748" name="WordArt 20"/>
          <p:cNvSpPr>
            <a:spLocks noChangeArrowheads="1" noChangeShapeType="1" noTextEdit="1"/>
          </p:cNvSpPr>
          <p:nvPr/>
        </p:nvSpPr>
        <p:spPr bwMode="auto">
          <a:xfrm>
            <a:off x="1981200" y="3048000"/>
            <a:ext cx="3352800" cy="838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7639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.VnTimeH" panose="020B7200000000000000" pitchFamily="34" charset="0"/>
              </a:rPr>
              <a:t> VËt c¸ch  ®iÖn</a:t>
            </a:r>
          </a:p>
        </p:txBody>
      </p:sp>
      <p:sp>
        <p:nvSpPr>
          <p:cNvPr id="25604" name="Rectangle 21"/>
          <p:cNvSpPr>
            <a:spLocks noChangeArrowheads="1"/>
          </p:cNvSpPr>
          <p:nvPr/>
        </p:nvSpPr>
        <p:spPr bwMode="auto">
          <a:xfrm>
            <a:off x="1570038" y="1408113"/>
            <a:ext cx="5211762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.VnTime" panose="020B7200000000000000" pitchFamily="34" charset="0"/>
              </a:rPr>
              <a:t>C¸c vËt kh«ng cho dßng ®iÖn ch¹y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.VnTime" panose="020B7200000000000000" pitchFamily="34" charset="0"/>
              </a:rPr>
              <a:t>qua gäi lµ g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ì</a:t>
            </a:r>
            <a:r>
              <a:rPr lang="en-US" altLang="en-US" sz="2800">
                <a:latin typeface=".VnTime" panose="020B7200000000000000" pitchFamily="34" charset="0"/>
              </a:rPr>
              <a:t>?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37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37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37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0"/>
                            </p:stCondLst>
                            <p:childTnLst>
                              <p:par>
                                <p:cTn id="1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37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37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37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3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40"/>
                            </p:stCondLst>
                            <p:childTnLst>
                              <p:par>
                                <p:cTn id="18" presetID="23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500" fill="hold"/>
                                        <p:tgtEl>
                                          <p:spTgt spid="737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737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737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737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4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1"/>
          <p:cNvSpPr txBox="1">
            <a:spLocks noChangeArrowheads="1"/>
          </p:cNvSpPr>
          <p:nvPr/>
        </p:nvSpPr>
        <p:spPr bwMode="auto">
          <a:xfrm>
            <a:off x="838200" y="2667000"/>
            <a:ext cx="32004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 b="1">
              <a:latin typeface=".VnTime" panose="020B7200000000000000" pitchFamily="34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 b="1">
              <a:solidFill>
                <a:srgbClr val="FF3300"/>
              </a:solidFill>
              <a:latin typeface=".VnTime" panose="020B7200000000000000" pitchFamily="34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 b="1">
              <a:latin typeface=".VnTime" panose="020B7200000000000000" pitchFamily="34" charset="0"/>
            </a:endParaRPr>
          </a:p>
        </p:txBody>
      </p:sp>
      <p:sp>
        <p:nvSpPr>
          <p:cNvPr id="26627" name="Text Box 13"/>
          <p:cNvSpPr txBox="1">
            <a:spLocks noChangeArrowheads="1"/>
          </p:cNvSpPr>
          <p:nvPr/>
        </p:nvSpPr>
        <p:spPr bwMode="auto">
          <a:xfrm>
            <a:off x="4953000" y="2286000"/>
            <a:ext cx="27432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 b="1">
              <a:latin typeface=".VnTime" panose="020B7200000000000000" pitchFamily="34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 b="1">
              <a:solidFill>
                <a:srgbClr val="3333CC"/>
              </a:solidFill>
              <a:latin typeface=".VnTime" panose="020B7200000000000000" pitchFamily="34" charset="0"/>
            </a:endParaRPr>
          </a:p>
        </p:txBody>
      </p:sp>
      <p:sp>
        <p:nvSpPr>
          <p:cNvPr id="26628" name="Text Box 16"/>
          <p:cNvSpPr txBox="1">
            <a:spLocks noChangeArrowheads="1"/>
          </p:cNvSpPr>
          <p:nvPr/>
        </p:nvSpPr>
        <p:spPr bwMode="auto">
          <a:xfrm>
            <a:off x="2057400" y="838200"/>
            <a:ext cx="426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200">
                <a:solidFill>
                  <a:srgbClr val="3333CC"/>
                </a:solidFill>
                <a:latin typeface=".VnTimeH" panose="020B7200000000000000" pitchFamily="34" charset="0"/>
              </a:rPr>
              <a:t>KÕt luËn</a:t>
            </a:r>
          </a:p>
        </p:txBody>
      </p:sp>
      <p:sp>
        <p:nvSpPr>
          <p:cNvPr id="26629" name="Text Box 17"/>
          <p:cNvSpPr txBox="1">
            <a:spLocks noChangeArrowheads="1"/>
          </p:cNvSpPr>
          <p:nvPr/>
        </p:nvSpPr>
        <p:spPr bwMode="auto">
          <a:xfrm>
            <a:off x="1600200" y="1600200"/>
            <a:ext cx="5562600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rgbClr val="FF3300"/>
                </a:solidFill>
                <a:latin typeface=".VnTime" panose="020B7200000000000000" pitchFamily="34" charset="0"/>
              </a:rPr>
              <a:t>C¸c vËt cho dßng ®iÖn ch¹y qua lµ vËt dÉn ®iÖn.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rgbClr val="FF3300"/>
                </a:solidFill>
                <a:latin typeface=".VnTime" panose="020B7200000000000000" pitchFamily="34" charset="0"/>
              </a:rPr>
              <a:t>C¸c vËt kh«ng cho dßng ®iÖn ch¹y qua th</a:t>
            </a:r>
            <a:r>
              <a:rPr lang="en-US" altLang="en-US" sz="280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ì</a:t>
            </a:r>
            <a:r>
              <a:rPr lang="en-US" altLang="en-US" sz="2800">
                <a:solidFill>
                  <a:srgbClr val="FF3300"/>
                </a:solidFill>
                <a:latin typeface=".VnTime" panose="020B7200000000000000" pitchFamily="34" charset="0"/>
              </a:rPr>
              <a:t> lµ vËt c¸ch ®iÖn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0"/>
          <p:cNvSpPr txBox="1">
            <a:spLocks noChangeArrowheads="1"/>
          </p:cNvSpPr>
          <p:nvPr/>
        </p:nvSpPr>
        <p:spPr bwMode="auto">
          <a:xfrm>
            <a:off x="1066800" y="1295400"/>
            <a:ext cx="6400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Đồng, Nhựa, cao su, sắt, thủy tinh, nhôm, gỗ khô, bìa, sứ.</a:t>
            </a:r>
          </a:p>
        </p:txBody>
      </p:sp>
      <p:sp>
        <p:nvSpPr>
          <p:cNvPr id="39957" name="Text Box 21"/>
          <p:cNvSpPr txBox="1">
            <a:spLocks noChangeArrowheads="1"/>
          </p:cNvSpPr>
          <p:nvPr/>
        </p:nvSpPr>
        <p:spPr bwMode="auto">
          <a:xfrm>
            <a:off x="1127125" y="3038475"/>
            <a:ext cx="6189663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Trong các vật trên thì vật nào là dẫn điện,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vật nào là cách điện ?</a:t>
            </a: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9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5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Line 3"/>
          <p:cNvSpPr>
            <a:spLocks noChangeShapeType="1"/>
          </p:cNvSpPr>
          <p:nvPr/>
        </p:nvSpPr>
        <p:spPr bwMode="auto">
          <a:xfrm>
            <a:off x="4114800" y="990600"/>
            <a:ext cx="0" cy="4391025"/>
          </a:xfrm>
          <a:prstGeom prst="line">
            <a:avLst/>
          </a:prstGeom>
          <a:noFill/>
          <a:ln w="28575" cap="rnd">
            <a:solidFill>
              <a:srgbClr val="FF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5" name="Text Box 14"/>
          <p:cNvSpPr txBox="1">
            <a:spLocks noChangeArrowheads="1"/>
          </p:cNvSpPr>
          <p:nvPr/>
        </p:nvSpPr>
        <p:spPr bwMode="auto">
          <a:xfrm>
            <a:off x="1066800" y="8382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FF3300"/>
                </a:solidFill>
                <a:latin typeface=".VnTimeH" panose="020B7200000000000000" pitchFamily="34" charset="0"/>
              </a:rPr>
              <a:t>VËt dÉn ®iÖn</a:t>
            </a:r>
          </a:p>
        </p:txBody>
      </p:sp>
      <p:sp>
        <p:nvSpPr>
          <p:cNvPr id="74767" name="Text Box 15"/>
          <p:cNvSpPr txBox="1">
            <a:spLocks noChangeArrowheads="1"/>
          </p:cNvSpPr>
          <p:nvPr/>
        </p:nvSpPr>
        <p:spPr bwMode="auto">
          <a:xfrm>
            <a:off x="1219200" y="1905000"/>
            <a:ext cx="32004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Nhôm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Sắt...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677" name="Text Box 16"/>
          <p:cNvSpPr txBox="1">
            <a:spLocks noChangeArrowheads="1"/>
          </p:cNvSpPr>
          <p:nvPr/>
        </p:nvSpPr>
        <p:spPr bwMode="auto">
          <a:xfrm>
            <a:off x="4648200" y="83820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0000CC"/>
                </a:solidFill>
                <a:latin typeface=".VnTimeH" panose="020B7200000000000000" pitchFamily="34" charset="0"/>
              </a:rPr>
              <a:t>VËt c¸ch ®iÖn</a:t>
            </a:r>
          </a:p>
        </p:txBody>
      </p:sp>
      <p:sp>
        <p:nvSpPr>
          <p:cNvPr id="74769" name="Text Box 17"/>
          <p:cNvSpPr txBox="1">
            <a:spLocks noChangeArrowheads="1"/>
          </p:cNvSpPr>
          <p:nvPr/>
        </p:nvSpPr>
        <p:spPr bwMode="auto">
          <a:xfrm>
            <a:off x="4724400" y="1828800"/>
            <a:ext cx="2743200" cy="323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 b="1">
              <a:latin typeface=".VnTime" panose="020B7200000000000000" pitchFamily="34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3333CC"/>
                </a:solidFill>
                <a:latin typeface=".VnTime" panose="020B7200000000000000" pitchFamily="34" charset="0"/>
              </a:rPr>
              <a:t>Nhùa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3333CC"/>
                </a:solidFill>
                <a:latin typeface=".VnTime" panose="020B7200000000000000" pitchFamily="34" charset="0"/>
              </a:rPr>
              <a:t>Cao su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3333CC"/>
                </a:solidFill>
                <a:latin typeface=".VnTime" panose="020B7200000000000000" pitchFamily="34" charset="0"/>
              </a:rPr>
              <a:t>Sø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3333CC"/>
                </a:solidFill>
                <a:latin typeface=".VnTime" panose="020B7200000000000000" pitchFamily="34" charset="0"/>
              </a:rPr>
              <a:t>gç kh«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3333CC"/>
                </a:solidFill>
                <a:latin typeface=".VnTime" panose="020B7200000000000000" pitchFamily="34" charset="0"/>
              </a:rPr>
              <a:t>B</a:t>
            </a:r>
            <a:r>
              <a:rPr lang="en-US" altLang="en-US" sz="2400" b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ì</a:t>
            </a:r>
            <a:r>
              <a:rPr lang="en-US" altLang="en-US" sz="2400" b="1">
                <a:solidFill>
                  <a:srgbClr val="3333CC"/>
                </a:solidFill>
                <a:latin typeface=".VnTime" panose="020B7200000000000000" pitchFamily="34" charset="0"/>
              </a:rPr>
              <a:t>a...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47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47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47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747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747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747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747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747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747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47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47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47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47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747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73100" y="4302125"/>
            <a:ext cx="7239000" cy="9525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PerspectiveTopRight">
              <a:rot lat="1200000" lon="0" rev="0"/>
            </a:camera>
            <a:lightRig rig="legacyFlat4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4316413" y="4130675"/>
            <a:ext cx="1371600" cy="762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PerspectiveTopRight">
              <a:rot lat="600000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1803400" y="3959225"/>
            <a:ext cx="76200" cy="152400"/>
          </a:xfrm>
          <a:prstGeom prst="plus">
            <a:avLst>
              <a:gd name="adj" fmla="val 25000"/>
            </a:avLst>
          </a:prstGeom>
          <a:gradFill rotWithShape="1">
            <a:gsLst>
              <a:gs pos="0">
                <a:srgbClr val="525252"/>
              </a:gs>
              <a:gs pos="50000">
                <a:srgbClr val="B2B2B2"/>
              </a:gs>
              <a:gs pos="100000">
                <a:srgbClr val="52525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625600" y="4148138"/>
            <a:ext cx="762000" cy="9525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PerspectiveTopRight">
              <a:rot lat="0" lon="300000" rev="0"/>
            </a:camera>
            <a:lightRig rig="legacyFlat3" dir="r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 flipV="1">
            <a:off x="1758950" y="4071938"/>
            <a:ext cx="0" cy="762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scene3d>
            <a:camera prst="legacyPerspectiveTopRight">
              <a:rot lat="0" lon="899997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flatTx/>
          </a:bodyPr>
          <a:lstStyle/>
          <a:p>
            <a:endParaRPr lang="en-US"/>
          </a:p>
        </p:txBody>
      </p:sp>
      <p:sp>
        <p:nvSpPr>
          <p:cNvPr id="29703" name="AutoShape 7"/>
          <p:cNvSpPr>
            <a:spLocks noChangeArrowheads="1"/>
          </p:cNvSpPr>
          <p:nvPr/>
        </p:nvSpPr>
        <p:spPr bwMode="auto">
          <a:xfrm rot="5400000">
            <a:off x="2211388" y="3781425"/>
            <a:ext cx="114300" cy="428625"/>
          </a:xfrm>
          <a:prstGeom prst="can">
            <a:avLst>
              <a:gd name="adj" fmla="val 93750"/>
            </a:avLst>
          </a:prstGeom>
          <a:solidFill>
            <a:srgbClr val="E80E2D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29704" name="AutoShape 8"/>
          <p:cNvSpPr>
            <a:spLocks noChangeArrowheads="1"/>
          </p:cNvSpPr>
          <p:nvPr/>
        </p:nvSpPr>
        <p:spPr bwMode="auto">
          <a:xfrm rot="5400000">
            <a:off x="2097088" y="3819525"/>
            <a:ext cx="114300" cy="428625"/>
          </a:xfrm>
          <a:prstGeom prst="can">
            <a:avLst>
              <a:gd name="adj" fmla="val 93750"/>
            </a:avLst>
          </a:prstGeom>
          <a:solidFill>
            <a:srgbClr val="E80E2D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29705" name="AutoShape 9"/>
          <p:cNvSpPr>
            <a:spLocks noChangeArrowheads="1"/>
          </p:cNvSpPr>
          <p:nvPr/>
        </p:nvSpPr>
        <p:spPr bwMode="auto">
          <a:xfrm rot="5400000">
            <a:off x="2001838" y="3867150"/>
            <a:ext cx="114300" cy="428625"/>
          </a:xfrm>
          <a:prstGeom prst="can">
            <a:avLst>
              <a:gd name="adj" fmla="val 93750"/>
            </a:avLst>
          </a:prstGeom>
          <a:solidFill>
            <a:srgbClr val="E80E2D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29706" name="Oval 10"/>
          <p:cNvSpPr>
            <a:spLocks noChangeArrowheads="1"/>
          </p:cNvSpPr>
          <p:nvPr/>
        </p:nvSpPr>
        <p:spPr bwMode="auto">
          <a:xfrm>
            <a:off x="2292350" y="4005263"/>
            <a:ext cx="55563" cy="55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29707" name="Oval 11"/>
          <p:cNvSpPr>
            <a:spLocks noChangeArrowheads="1"/>
          </p:cNvSpPr>
          <p:nvPr/>
        </p:nvSpPr>
        <p:spPr bwMode="auto">
          <a:xfrm>
            <a:off x="2406650" y="3967163"/>
            <a:ext cx="55563" cy="55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29708" name="Oval 12"/>
          <p:cNvSpPr>
            <a:spLocks noChangeArrowheads="1"/>
          </p:cNvSpPr>
          <p:nvPr/>
        </p:nvSpPr>
        <p:spPr bwMode="auto">
          <a:xfrm>
            <a:off x="2197100" y="4052888"/>
            <a:ext cx="55563" cy="55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 flipV="1">
            <a:off x="2235200" y="4081463"/>
            <a:ext cx="0" cy="762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scene3d>
            <a:camera prst="legacyPerspectiveTopRight">
              <a:rot lat="0" lon="60000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flatTx/>
          </a:bodyPr>
          <a:lstStyle/>
          <a:p>
            <a:endParaRPr lang="en-US"/>
          </a:p>
        </p:txBody>
      </p:sp>
      <p:sp>
        <p:nvSpPr>
          <p:cNvPr id="29710" name="Oval 14"/>
          <p:cNvSpPr>
            <a:spLocks noChangeArrowheads="1"/>
          </p:cNvSpPr>
          <p:nvPr/>
        </p:nvSpPr>
        <p:spPr bwMode="auto">
          <a:xfrm>
            <a:off x="2444750" y="4081463"/>
            <a:ext cx="46038" cy="19050"/>
          </a:xfrm>
          <a:prstGeom prst="ellipse">
            <a:avLst/>
          </a:prstGeom>
          <a:solidFill>
            <a:srgbClr val="FF9900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29711" name="Oval 15"/>
          <p:cNvSpPr>
            <a:spLocks noChangeArrowheads="1"/>
          </p:cNvSpPr>
          <p:nvPr/>
        </p:nvSpPr>
        <p:spPr bwMode="auto">
          <a:xfrm>
            <a:off x="3397250" y="4062413"/>
            <a:ext cx="46038" cy="46037"/>
          </a:xfrm>
          <a:prstGeom prst="ellipse">
            <a:avLst/>
          </a:prstGeom>
          <a:solidFill>
            <a:srgbClr val="FF9900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3378200" y="3606800"/>
            <a:ext cx="957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.VnTime" panose="020B7200000000000000" pitchFamily="34" charset="0"/>
              </a:rPr>
              <a:t>C«ng t¾c</a:t>
            </a:r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3035300" y="4138613"/>
            <a:ext cx="800100" cy="123825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PerspectiveTopRight">
              <a:rot lat="0" lon="300000" rev="0"/>
            </a:camera>
            <a:lightRig rig="legacyFlat3" dir="r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29714" name="Freeform 18"/>
          <p:cNvSpPr>
            <a:spLocks/>
          </p:cNvSpPr>
          <p:nvPr/>
        </p:nvSpPr>
        <p:spPr bwMode="auto">
          <a:xfrm>
            <a:off x="2454275" y="4054475"/>
            <a:ext cx="781050" cy="271463"/>
          </a:xfrm>
          <a:custGeom>
            <a:avLst/>
            <a:gdLst>
              <a:gd name="T0" fmla="*/ 0 w 492"/>
              <a:gd name="T1" fmla="*/ 27722564 h 171"/>
              <a:gd name="T2" fmla="*/ 151209375 w 492"/>
              <a:gd name="T3" fmla="*/ 347782203 h 171"/>
              <a:gd name="T4" fmla="*/ 468749063 w 492"/>
              <a:gd name="T5" fmla="*/ 272177376 h 171"/>
              <a:gd name="T6" fmla="*/ 740925938 w 492"/>
              <a:gd name="T7" fmla="*/ 420867663 h 171"/>
              <a:gd name="T8" fmla="*/ 1028223750 w 492"/>
              <a:gd name="T9" fmla="*/ 332661238 h 171"/>
              <a:gd name="T10" fmla="*/ 1239916875 w 492"/>
              <a:gd name="T11" fmla="*/ 0 h 17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92"/>
              <a:gd name="T19" fmla="*/ 0 h 171"/>
              <a:gd name="T20" fmla="*/ 492 w 492"/>
              <a:gd name="T21" fmla="*/ 171 h 17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92" h="171">
                <a:moveTo>
                  <a:pt x="0" y="11"/>
                </a:moveTo>
                <a:cubicBezTo>
                  <a:pt x="10" y="32"/>
                  <a:pt x="29" y="122"/>
                  <a:pt x="60" y="138"/>
                </a:cubicBezTo>
                <a:cubicBezTo>
                  <a:pt x="91" y="154"/>
                  <a:pt x="147" y="103"/>
                  <a:pt x="186" y="108"/>
                </a:cubicBezTo>
                <a:cubicBezTo>
                  <a:pt x="225" y="113"/>
                  <a:pt x="257" y="163"/>
                  <a:pt x="294" y="167"/>
                </a:cubicBezTo>
                <a:cubicBezTo>
                  <a:pt x="331" y="171"/>
                  <a:pt x="375" y="160"/>
                  <a:pt x="408" y="132"/>
                </a:cubicBezTo>
                <a:cubicBezTo>
                  <a:pt x="441" y="104"/>
                  <a:pt x="474" y="28"/>
                  <a:pt x="492" y="0"/>
                </a:cubicBezTo>
              </a:path>
            </a:pathLst>
          </a:custGeom>
          <a:noFill/>
          <a:ln w="127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5" name="Oval 19"/>
          <p:cNvSpPr>
            <a:spLocks noChangeArrowheads="1"/>
          </p:cNvSpPr>
          <p:nvPr/>
        </p:nvSpPr>
        <p:spPr bwMode="auto">
          <a:xfrm>
            <a:off x="3235325" y="4035425"/>
            <a:ext cx="46038" cy="460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29716" name="Oval 20"/>
          <p:cNvSpPr>
            <a:spLocks noChangeArrowheads="1"/>
          </p:cNvSpPr>
          <p:nvPr/>
        </p:nvSpPr>
        <p:spPr bwMode="auto">
          <a:xfrm>
            <a:off x="3684588" y="4044950"/>
            <a:ext cx="46037" cy="460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29717" name="Rectangle 21"/>
          <p:cNvSpPr>
            <a:spLocks noChangeArrowheads="1"/>
          </p:cNvSpPr>
          <p:nvPr/>
        </p:nvSpPr>
        <p:spPr bwMode="auto">
          <a:xfrm>
            <a:off x="4602163" y="3048000"/>
            <a:ext cx="914400" cy="990600"/>
          </a:xfrm>
          <a:prstGeom prst="rect">
            <a:avLst/>
          </a:prstGeom>
          <a:solidFill>
            <a:srgbClr val="660066"/>
          </a:solidFill>
          <a:ln w="28575">
            <a:solidFill>
              <a:srgbClr val="DDDDDD"/>
            </a:solidFill>
            <a:miter lim="800000"/>
            <a:headEnd/>
            <a:tailEnd/>
          </a:ln>
          <a:effectLst>
            <a:prstShdw prst="shdw13" dist="35921" dir="18900000">
              <a:schemeClr val="bg2">
                <a:alpha val="50000"/>
              </a:schemeClr>
            </a:prst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29718" name="Arc 22"/>
          <p:cNvSpPr>
            <a:spLocks/>
          </p:cNvSpPr>
          <p:nvPr/>
        </p:nvSpPr>
        <p:spPr bwMode="auto">
          <a:xfrm rot="-2700000">
            <a:off x="4810125" y="3048000"/>
            <a:ext cx="533400" cy="533400"/>
          </a:xfrm>
          <a:custGeom>
            <a:avLst/>
            <a:gdLst>
              <a:gd name="T0" fmla="*/ 0 w 21600"/>
              <a:gd name="T1" fmla="*/ 0 h 21600"/>
              <a:gd name="T2" fmla="*/ 325275667 w 21600"/>
              <a:gd name="T3" fmla="*/ 325275667 h 21600"/>
              <a:gd name="T4" fmla="*/ 0 w 21600"/>
              <a:gd name="T5" fmla="*/ 32527566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4635500" y="3616325"/>
            <a:ext cx="914400" cy="423863"/>
          </a:xfrm>
          <a:prstGeom prst="rect">
            <a:avLst/>
          </a:prstGeom>
          <a:solidFill>
            <a:srgbClr val="CC6600"/>
          </a:solidFill>
          <a:ln w="28575">
            <a:solidFill>
              <a:srgbClr val="DDDDDD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29720" name="Oval 24"/>
          <p:cNvSpPr>
            <a:spLocks noChangeArrowheads="1"/>
          </p:cNvSpPr>
          <p:nvPr/>
        </p:nvSpPr>
        <p:spPr bwMode="auto">
          <a:xfrm>
            <a:off x="4716463" y="3886200"/>
            <a:ext cx="95250" cy="952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29721" name="Oval 25"/>
          <p:cNvSpPr>
            <a:spLocks noChangeArrowheads="1"/>
          </p:cNvSpPr>
          <p:nvPr/>
        </p:nvSpPr>
        <p:spPr bwMode="auto">
          <a:xfrm>
            <a:off x="5307013" y="3886200"/>
            <a:ext cx="95250" cy="952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29722" name="AutoShape 26"/>
          <p:cNvSpPr>
            <a:spLocks noChangeArrowheads="1"/>
          </p:cNvSpPr>
          <p:nvPr/>
        </p:nvSpPr>
        <p:spPr bwMode="auto">
          <a:xfrm>
            <a:off x="4640263" y="3965575"/>
            <a:ext cx="76200" cy="152400"/>
          </a:xfrm>
          <a:prstGeom prst="plus">
            <a:avLst>
              <a:gd name="adj" fmla="val 25000"/>
            </a:avLst>
          </a:prstGeom>
          <a:gradFill rotWithShape="1">
            <a:gsLst>
              <a:gs pos="0">
                <a:srgbClr val="525252"/>
              </a:gs>
              <a:gs pos="50000">
                <a:srgbClr val="B2B2B2"/>
              </a:gs>
              <a:gs pos="100000">
                <a:srgbClr val="52525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29723" name="Text Box 27"/>
          <p:cNvSpPr txBox="1">
            <a:spLocks noChangeArrowheads="1"/>
          </p:cNvSpPr>
          <p:nvPr/>
        </p:nvSpPr>
        <p:spPr bwMode="auto">
          <a:xfrm>
            <a:off x="4926013" y="3327400"/>
            <a:ext cx="3127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latin typeface="VNI-Avo" pitchFamily="2" charset="0"/>
              </a:rPr>
              <a:t>A</a:t>
            </a:r>
          </a:p>
        </p:txBody>
      </p:sp>
      <p:sp>
        <p:nvSpPr>
          <p:cNvPr id="29724" name="Line 28"/>
          <p:cNvSpPr>
            <a:spLocks noChangeShapeType="1"/>
          </p:cNvSpPr>
          <p:nvPr/>
        </p:nvSpPr>
        <p:spPr bwMode="auto">
          <a:xfrm>
            <a:off x="5078413" y="3168650"/>
            <a:ext cx="0" cy="85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5" name="Line 29"/>
          <p:cNvSpPr>
            <a:spLocks noChangeShapeType="1"/>
          </p:cNvSpPr>
          <p:nvPr/>
        </p:nvSpPr>
        <p:spPr bwMode="auto">
          <a:xfrm>
            <a:off x="4827588" y="3222625"/>
            <a:ext cx="5715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6" name="Line 30"/>
          <p:cNvSpPr>
            <a:spLocks noChangeShapeType="1"/>
          </p:cNvSpPr>
          <p:nvPr/>
        </p:nvSpPr>
        <p:spPr bwMode="auto">
          <a:xfrm flipH="1">
            <a:off x="5307013" y="3241675"/>
            <a:ext cx="5715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 rot="-226911">
            <a:off x="4583113" y="3208338"/>
            <a:ext cx="1009650" cy="1009650"/>
            <a:chOff x="3108" y="2208"/>
            <a:chExt cx="636" cy="636"/>
          </a:xfrm>
        </p:grpSpPr>
        <p:sp>
          <p:nvSpPr>
            <p:cNvPr id="29753" name="Line 32"/>
            <p:cNvSpPr>
              <a:spLocks noChangeShapeType="1"/>
            </p:cNvSpPr>
            <p:nvPr/>
          </p:nvSpPr>
          <p:spPr bwMode="auto">
            <a:xfrm rot="20010864" flipV="1">
              <a:off x="3360" y="2208"/>
              <a:ext cx="0" cy="2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54" name="Oval 33"/>
            <p:cNvSpPr>
              <a:spLocks noChangeArrowheads="1"/>
            </p:cNvSpPr>
            <p:nvPr/>
          </p:nvSpPr>
          <p:spPr bwMode="auto">
            <a:xfrm>
              <a:off x="3108" y="2208"/>
              <a:ext cx="636" cy="63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latin typeface=".VnTime" panose="020B7200000000000000" pitchFamily="34" charset="0"/>
              </a:endParaRPr>
            </a:p>
          </p:txBody>
        </p:sp>
      </p:grpSp>
      <p:sp>
        <p:nvSpPr>
          <p:cNvPr id="29728" name="Oval 34"/>
          <p:cNvSpPr>
            <a:spLocks noChangeArrowheads="1"/>
          </p:cNvSpPr>
          <p:nvPr/>
        </p:nvSpPr>
        <p:spPr bwMode="auto">
          <a:xfrm rot="20010864" flipV="1">
            <a:off x="5046663" y="3638550"/>
            <a:ext cx="136525" cy="138113"/>
          </a:xfrm>
          <a:prstGeom prst="ellipse">
            <a:avLst/>
          </a:prstGeom>
          <a:solidFill>
            <a:srgbClr val="FF0066"/>
          </a:solidFill>
          <a:ln w="28575">
            <a:solidFill>
              <a:srgbClr val="66FFFF"/>
            </a:solidFill>
            <a:round/>
            <a:headEnd type="none" w="sm" len="sm"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29729" name="Oval 35"/>
          <p:cNvSpPr>
            <a:spLocks noChangeArrowheads="1"/>
          </p:cNvSpPr>
          <p:nvPr/>
        </p:nvSpPr>
        <p:spPr bwMode="auto">
          <a:xfrm>
            <a:off x="5068888" y="3659188"/>
            <a:ext cx="95250" cy="9525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29730" name="Line 36"/>
          <p:cNvSpPr>
            <a:spLocks noChangeShapeType="1"/>
          </p:cNvSpPr>
          <p:nvPr/>
        </p:nvSpPr>
        <p:spPr bwMode="auto">
          <a:xfrm>
            <a:off x="4948238" y="3178175"/>
            <a:ext cx="38100" cy="10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1" name="Line 37"/>
          <p:cNvSpPr>
            <a:spLocks noChangeShapeType="1"/>
          </p:cNvSpPr>
          <p:nvPr/>
        </p:nvSpPr>
        <p:spPr bwMode="auto">
          <a:xfrm flipH="1">
            <a:off x="5189538" y="3178175"/>
            <a:ext cx="38100" cy="10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3025775" y="3733800"/>
            <a:ext cx="685800" cy="685800"/>
            <a:chOff x="1218" y="2010"/>
            <a:chExt cx="432" cy="432"/>
          </a:xfrm>
        </p:grpSpPr>
        <p:sp>
          <p:nvSpPr>
            <p:cNvPr id="29751" name="Line 39"/>
            <p:cNvSpPr>
              <a:spLocks noChangeShapeType="1"/>
            </p:cNvSpPr>
            <p:nvPr/>
          </p:nvSpPr>
          <p:spPr bwMode="auto">
            <a:xfrm flipV="1">
              <a:off x="1440" y="2064"/>
              <a:ext cx="144" cy="14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52" name="Oval 40"/>
            <p:cNvSpPr>
              <a:spLocks noChangeArrowheads="1"/>
            </p:cNvSpPr>
            <p:nvPr/>
          </p:nvSpPr>
          <p:spPr bwMode="auto">
            <a:xfrm>
              <a:off x="1218" y="2010"/>
              <a:ext cx="432" cy="432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latin typeface=".VnTime" panose="020B7200000000000000" pitchFamily="34" charset="0"/>
              </a:endParaRPr>
            </a:p>
          </p:txBody>
        </p:sp>
      </p:grpSp>
      <p:sp>
        <p:nvSpPr>
          <p:cNvPr id="29733" name="AutoShape 41"/>
          <p:cNvSpPr>
            <a:spLocks noChangeArrowheads="1"/>
          </p:cNvSpPr>
          <p:nvPr/>
        </p:nvSpPr>
        <p:spPr bwMode="auto">
          <a:xfrm>
            <a:off x="3206750" y="3930650"/>
            <a:ext cx="76200" cy="152400"/>
          </a:xfrm>
          <a:prstGeom prst="plus">
            <a:avLst>
              <a:gd name="adj" fmla="val 25000"/>
            </a:avLst>
          </a:prstGeom>
          <a:gradFill rotWithShape="1">
            <a:gsLst>
              <a:gs pos="0">
                <a:srgbClr val="525252"/>
              </a:gs>
              <a:gs pos="50000">
                <a:srgbClr val="B2B2B2"/>
              </a:gs>
              <a:gs pos="100000">
                <a:srgbClr val="52525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29734" name="AutoShape 42"/>
          <p:cNvSpPr>
            <a:spLocks noChangeArrowheads="1"/>
          </p:cNvSpPr>
          <p:nvPr/>
        </p:nvSpPr>
        <p:spPr bwMode="auto">
          <a:xfrm>
            <a:off x="2422525" y="3952875"/>
            <a:ext cx="76200" cy="152400"/>
          </a:xfrm>
          <a:prstGeom prst="plus">
            <a:avLst>
              <a:gd name="adj" fmla="val 25000"/>
            </a:avLst>
          </a:prstGeom>
          <a:gradFill rotWithShape="1">
            <a:gsLst>
              <a:gs pos="0">
                <a:srgbClr val="525252"/>
              </a:gs>
              <a:gs pos="50000">
                <a:srgbClr val="B2B2B2"/>
              </a:gs>
              <a:gs pos="100000">
                <a:srgbClr val="52525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29735" name="Oval 43"/>
          <p:cNvSpPr>
            <a:spLocks noChangeArrowheads="1"/>
          </p:cNvSpPr>
          <p:nvPr/>
        </p:nvSpPr>
        <p:spPr bwMode="auto">
          <a:xfrm>
            <a:off x="3360738" y="4029075"/>
            <a:ext cx="46037" cy="460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29736" name="Freeform 44"/>
          <p:cNvSpPr>
            <a:spLocks/>
          </p:cNvSpPr>
          <p:nvPr/>
        </p:nvSpPr>
        <p:spPr bwMode="auto">
          <a:xfrm>
            <a:off x="3835400" y="4033838"/>
            <a:ext cx="838200" cy="338137"/>
          </a:xfrm>
          <a:custGeom>
            <a:avLst/>
            <a:gdLst>
              <a:gd name="T0" fmla="*/ 0 w 528"/>
              <a:gd name="T1" fmla="*/ 0 h 213"/>
              <a:gd name="T2" fmla="*/ 60483750 w 528"/>
              <a:gd name="T3" fmla="*/ 380542237 h 213"/>
              <a:gd name="T4" fmla="*/ 362902500 w 528"/>
              <a:gd name="T5" fmla="*/ 531751389 h 213"/>
              <a:gd name="T6" fmla="*/ 589716563 w 528"/>
              <a:gd name="T7" fmla="*/ 410784068 h 213"/>
              <a:gd name="T8" fmla="*/ 1028223750 w 528"/>
              <a:gd name="T9" fmla="*/ 304937662 h 213"/>
              <a:gd name="T10" fmla="*/ 1330642500 w 528"/>
              <a:gd name="T11" fmla="*/ 123486680 h 21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28"/>
              <a:gd name="T19" fmla="*/ 0 h 213"/>
              <a:gd name="T20" fmla="*/ 528 w 528"/>
              <a:gd name="T21" fmla="*/ 213 h 21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28" h="213">
                <a:moveTo>
                  <a:pt x="0" y="0"/>
                </a:moveTo>
                <a:cubicBezTo>
                  <a:pt x="4" y="25"/>
                  <a:pt x="0" y="116"/>
                  <a:pt x="24" y="151"/>
                </a:cubicBezTo>
                <a:cubicBezTo>
                  <a:pt x="48" y="186"/>
                  <a:pt x="109" y="209"/>
                  <a:pt x="144" y="211"/>
                </a:cubicBezTo>
                <a:cubicBezTo>
                  <a:pt x="179" y="213"/>
                  <a:pt x="190" y="178"/>
                  <a:pt x="234" y="163"/>
                </a:cubicBezTo>
                <a:cubicBezTo>
                  <a:pt x="278" y="148"/>
                  <a:pt x="359" y="140"/>
                  <a:pt x="408" y="121"/>
                </a:cubicBezTo>
                <a:cubicBezTo>
                  <a:pt x="457" y="102"/>
                  <a:pt x="503" y="64"/>
                  <a:pt x="528" y="49"/>
                </a:cubicBezTo>
              </a:path>
            </a:pathLst>
          </a:custGeom>
          <a:noFill/>
          <a:ln w="127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7" name="AutoShape 45"/>
          <p:cNvSpPr>
            <a:spLocks noChangeArrowheads="1"/>
          </p:cNvSpPr>
          <p:nvPr/>
        </p:nvSpPr>
        <p:spPr bwMode="auto">
          <a:xfrm>
            <a:off x="3806825" y="3949700"/>
            <a:ext cx="76200" cy="152400"/>
          </a:xfrm>
          <a:prstGeom prst="plus">
            <a:avLst>
              <a:gd name="adj" fmla="val 25000"/>
            </a:avLst>
          </a:prstGeom>
          <a:gradFill rotWithShape="1">
            <a:gsLst>
              <a:gs pos="0">
                <a:srgbClr val="525252"/>
              </a:gs>
              <a:gs pos="50000">
                <a:srgbClr val="B2B2B2"/>
              </a:gs>
              <a:gs pos="100000">
                <a:srgbClr val="52525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29738" name="AutoShape 46"/>
          <p:cNvSpPr>
            <a:spLocks noChangeArrowheads="1"/>
          </p:cNvSpPr>
          <p:nvPr/>
        </p:nvSpPr>
        <p:spPr bwMode="auto">
          <a:xfrm>
            <a:off x="5364163" y="3965575"/>
            <a:ext cx="76200" cy="152400"/>
          </a:xfrm>
          <a:prstGeom prst="plus">
            <a:avLst>
              <a:gd name="adj" fmla="val 25000"/>
            </a:avLst>
          </a:prstGeom>
          <a:gradFill rotWithShape="1">
            <a:gsLst>
              <a:gs pos="0">
                <a:srgbClr val="525252"/>
              </a:gs>
              <a:gs pos="50000">
                <a:srgbClr val="B2B2B2"/>
              </a:gs>
              <a:gs pos="100000">
                <a:srgbClr val="52525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29739" name="Oval 47"/>
          <p:cNvSpPr>
            <a:spLocks noChangeArrowheads="1"/>
          </p:cNvSpPr>
          <p:nvPr/>
        </p:nvSpPr>
        <p:spPr bwMode="auto">
          <a:xfrm rot="20010864" flipV="1">
            <a:off x="4583113" y="3170238"/>
            <a:ext cx="1063625" cy="10747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round/>
                <a:headEnd type="none" w="sm" len="sm"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33840" name="Oval 48"/>
          <p:cNvSpPr>
            <a:spLocks noChangeArrowheads="1"/>
          </p:cNvSpPr>
          <p:nvPr/>
        </p:nvSpPr>
        <p:spPr bwMode="auto">
          <a:xfrm>
            <a:off x="5626100" y="2133600"/>
            <a:ext cx="2590800" cy="2438400"/>
          </a:xfrm>
          <a:prstGeom prst="ellipse">
            <a:avLst/>
          </a:prstGeom>
          <a:gradFill rotWithShape="1">
            <a:gsLst>
              <a:gs pos="0">
                <a:srgbClr val="E3E300"/>
              </a:gs>
              <a:gs pos="100000">
                <a:srgbClr val="FFFF00">
                  <a:alpha val="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29741" name="Litebulb"/>
          <p:cNvSpPr>
            <a:spLocks noEditPoints="1" noChangeArrowheads="1"/>
          </p:cNvSpPr>
          <p:nvPr/>
        </p:nvSpPr>
        <p:spPr bwMode="auto">
          <a:xfrm>
            <a:off x="6616700" y="3006725"/>
            <a:ext cx="712788" cy="1023938"/>
          </a:xfrm>
          <a:custGeom>
            <a:avLst/>
            <a:gdLst>
              <a:gd name="T0" fmla="*/ 388099998 w 21600"/>
              <a:gd name="T1" fmla="*/ 0 h 21600"/>
              <a:gd name="T2" fmla="*/ 776199996 w 21600"/>
              <a:gd name="T3" fmla="*/ 828992909 h 21600"/>
              <a:gd name="T4" fmla="*/ 0 w 21600"/>
              <a:gd name="T5" fmla="*/ 828992909 h 21600"/>
              <a:gd name="T6" fmla="*/ 388099998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3556 w 21600"/>
              <a:gd name="T13" fmla="*/ 2188 h 21600"/>
              <a:gd name="T14" fmla="*/ 18277 w 21600"/>
              <a:gd name="T15" fmla="*/ 928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chemeClr val="bg1"/>
          </a:solidFill>
          <a:ln w="3175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9742" name="Group 50"/>
          <p:cNvGrpSpPr>
            <a:grpSpLocks/>
          </p:cNvGrpSpPr>
          <p:nvPr/>
        </p:nvGrpSpPr>
        <p:grpSpPr bwMode="auto">
          <a:xfrm>
            <a:off x="6616700" y="3006725"/>
            <a:ext cx="712788" cy="1104900"/>
            <a:chOff x="1402" y="2202"/>
            <a:chExt cx="449" cy="696"/>
          </a:xfrm>
        </p:grpSpPr>
        <p:sp>
          <p:nvSpPr>
            <p:cNvPr id="29748" name="Litebulb"/>
            <p:cNvSpPr>
              <a:spLocks noEditPoints="1" noChangeArrowheads="1"/>
            </p:cNvSpPr>
            <p:nvPr/>
          </p:nvSpPr>
          <p:spPr bwMode="auto">
            <a:xfrm>
              <a:off x="1402" y="2202"/>
              <a:ext cx="449" cy="6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1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560 w 21600"/>
                <a:gd name="T13" fmla="*/ 2177 h 21600"/>
                <a:gd name="T14" fmla="*/ 18281 w 21600"/>
                <a:gd name="T15" fmla="*/ 927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825" y="21723"/>
                  </a:moveTo>
                  <a:lnTo>
                    <a:pt x="11215" y="21723"/>
                  </a:lnTo>
                  <a:lnTo>
                    <a:pt x="11552" y="21688"/>
                  </a:lnTo>
                  <a:lnTo>
                    <a:pt x="11916" y="21617"/>
                  </a:lnTo>
                  <a:lnTo>
                    <a:pt x="12253" y="21547"/>
                  </a:lnTo>
                  <a:lnTo>
                    <a:pt x="12617" y="21441"/>
                  </a:lnTo>
                  <a:lnTo>
                    <a:pt x="12902" y="21317"/>
                  </a:lnTo>
                  <a:lnTo>
                    <a:pt x="13162" y="21176"/>
                  </a:lnTo>
                  <a:lnTo>
                    <a:pt x="13396" y="21000"/>
                  </a:lnTo>
                  <a:lnTo>
                    <a:pt x="13655" y="20841"/>
                  </a:lnTo>
                  <a:lnTo>
                    <a:pt x="13863" y="20629"/>
                  </a:lnTo>
                  <a:lnTo>
                    <a:pt x="14045" y="20435"/>
                  </a:lnTo>
                  <a:lnTo>
                    <a:pt x="14200" y="20223"/>
                  </a:lnTo>
                  <a:lnTo>
                    <a:pt x="14356" y="19994"/>
                  </a:lnTo>
                  <a:lnTo>
                    <a:pt x="14460" y="19747"/>
                  </a:lnTo>
                  <a:lnTo>
                    <a:pt x="14512" y="19482"/>
                  </a:lnTo>
                  <a:lnTo>
                    <a:pt x="14512" y="19235"/>
                  </a:lnTo>
                  <a:lnTo>
                    <a:pt x="14512" y="19147"/>
                  </a:lnTo>
                  <a:lnTo>
                    <a:pt x="14512" y="18900"/>
                  </a:lnTo>
                  <a:lnTo>
                    <a:pt x="14512" y="18529"/>
                  </a:lnTo>
                  <a:lnTo>
                    <a:pt x="14512" y="18052"/>
                  </a:lnTo>
                  <a:lnTo>
                    <a:pt x="14512" y="17505"/>
                  </a:lnTo>
                  <a:lnTo>
                    <a:pt x="14512" y="16976"/>
                  </a:lnTo>
                  <a:lnTo>
                    <a:pt x="14512" y="16464"/>
                  </a:lnTo>
                  <a:lnTo>
                    <a:pt x="14512" y="15952"/>
                  </a:lnTo>
                  <a:lnTo>
                    <a:pt x="14512" y="15758"/>
                  </a:lnTo>
                  <a:lnTo>
                    <a:pt x="14616" y="15547"/>
                  </a:lnTo>
                  <a:lnTo>
                    <a:pt x="14694" y="15352"/>
                  </a:lnTo>
                  <a:lnTo>
                    <a:pt x="14798" y="15141"/>
                  </a:lnTo>
                  <a:lnTo>
                    <a:pt x="15161" y="14735"/>
                  </a:lnTo>
                  <a:lnTo>
                    <a:pt x="15602" y="14329"/>
                  </a:lnTo>
                  <a:lnTo>
                    <a:pt x="16745" y="13552"/>
                  </a:lnTo>
                  <a:lnTo>
                    <a:pt x="18043" y="12670"/>
                  </a:lnTo>
                  <a:lnTo>
                    <a:pt x="18744" y="12194"/>
                  </a:lnTo>
                  <a:lnTo>
                    <a:pt x="19341" y="11647"/>
                  </a:lnTo>
                  <a:lnTo>
                    <a:pt x="19938" y="11099"/>
                  </a:lnTo>
                  <a:lnTo>
                    <a:pt x="20483" y="10464"/>
                  </a:lnTo>
                  <a:lnTo>
                    <a:pt x="20743" y="10164"/>
                  </a:lnTo>
                  <a:lnTo>
                    <a:pt x="20950" y="9794"/>
                  </a:lnTo>
                  <a:lnTo>
                    <a:pt x="21132" y="9441"/>
                  </a:lnTo>
                  <a:lnTo>
                    <a:pt x="21288" y="9035"/>
                  </a:lnTo>
                  <a:lnTo>
                    <a:pt x="21444" y="8664"/>
                  </a:lnTo>
                  <a:lnTo>
                    <a:pt x="21548" y="8223"/>
                  </a:lnTo>
                  <a:lnTo>
                    <a:pt x="21600" y="7782"/>
                  </a:lnTo>
                  <a:lnTo>
                    <a:pt x="21600" y="7341"/>
                  </a:lnTo>
                  <a:lnTo>
                    <a:pt x="21600" y="6935"/>
                  </a:lnTo>
                  <a:lnTo>
                    <a:pt x="21548" y="6564"/>
                  </a:lnTo>
                  <a:lnTo>
                    <a:pt x="21496" y="6229"/>
                  </a:lnTo>
                  <a:lnTo>
                    <a:pt x="21392" y="5858"/>
                  </a:lnTo>
                  <a:lnTo>
                    <a:pt x="21288" y="5523"/>
                  </a:lnTo>
                  <a:lnTo>
                    <a:pt x="21132" y="5135"/>
                  </a:lnTo>
                  <a:lnTo>
                    <a:pt x="20950" y="4800"/>
                  </a:lnTo>
                  <a:lnTo>
                    <a:pt x="20743" y="4464"/>
                  </a:lnTo>
                  <a:lnTo>
                    <a:pt x="20535" y="4164"/>
                  </a:lnTo>
                  <a:lnTo>
                    <a:pt x="20301" y="3847"/>
                  </a:lnTo>
                  <a:lnTo>
                    <a:pt x="20042" y="3547"/>
                  </a:lnTo>
                  <a:lnTo>
                    <a:pt x="19782" y="3247"/>
                  </a:lnTo>
                  <a:lnTo>
                    <a:pt x="19133" y="2664"/>
                  </a:lnTo>
                  <a:lnTo>
                    <a:pt x="18458" y="2152"/>
                  </a:lnTo>
                  <a:lnTo>
                    <a:pt x="17705" y="1694"/>
                  </a:lnTo>
                  <a:lnTo>
                    <a:pt x="16849" y="1252"/>
                  </a:lnTo>
                  <a:lnTo>
                    <a:pt x="16407" y="1076"/>
                  </a:lnTo>
                  <a:lnTo>
                    <a:pt x="15940" y="900"/>
                  </a:lnTo>
                  <a:lnTo>
                    <a:pt x="15499" y="741"/>
                  </a:lnTo>
                  <a:lnTo>
                    <a:pt x="15057" y="600"/>
                  </a:lnTo>
                  <a:lnTo>
                    <a:pt x="14564" y="458"/>
                  </a:lnTo>
                  <a:lnTo>
                    <a:pt x="14045" y="335"/>
                  </a:lnTo>
                  <a:lnTo>
                    <a:pt x="13500" y="229"/>
                  </a:lnTo>
                  <a:lnTo>
                    <a:pt x="13006" y="158"/>
                  </a:lnTo>
                  <a:lnTo>
                    <a:pt x="12461" y="88"/>
                  </a:lnTo>
                  <a:lnTo>
                    <a:pt x="11968" y="52"/>
                  </a:lnTo>
                  <a:lnTo>
                    <a:pt x="11423" y="17"/>
                  </a:lnTo>
                  <a:lnTo>
                    <a:pt x="10825" y="17"/>
                  </a:lnTo>
                  <a:lnTo>
                    <a:pt x="10254" y="17"/>
                  </a:lnTo>
                  <a:lnTo>
                    <a:pt x="9709" y="52"/>
                  </a:lnTo>
                  <a:lnTo>
                    <a:pt x="9216" y="88"/>
                  </a:lnTo>
                  <a:lnTo>
                    <a:pt x="8671" y="158"/>
                  </a:lnTo>
                  <a:lnTo>
                    <a:pt x="8177" y="229"/>
                  </a:lnTo>
                  <a:lnTo>
                    <a:pt x="7632" y="335"/>
                  </a:lnTo>
                  <a:lnTo>
                    <a:pt x="7113" y="458"/>
                  </a:lnTo>
                  <a:lnTo>
                    <a:pt x="6620" y="600"/>
                  </a:lnTo>
                  <a:lnTo>
                    <a:pt x="6178" y="741"/>
                  </a:lnTo>
                  <a:lnTo>
                    <a:pt x="5737" y="900"/>
                  </a:lnTo>
                  <a:lnTo>
                    <a:pt x="5270" y="1076"/>
                  </a:lnTo>
                  <a:lnTo>
                    <a:pt x="4828" y="1252"/>
                  </a:lnTo>
                  <a:lnTo>
                    <a:pt x="3972" y="1694"/>
                  </a:lnTo>
                  <a:lnTo>
                    <a:pt x="3219" y="2152"/>
                  </a:lnTo>
                  <a:lnTo>
                    <a:pt x="2544" y="2664"/>
                  </a:lnTo>
                  <a:lnTo>
                    <a:pt x="1895" y="3247"/>
                  </a:lnTo>
                  <a:lnTo>
                    <a:pt x="1635" y="3547"/>
                  </a:lnTo>
                  <a:lnTo>
                    <a:pt x="1375" y="3847"/>
                  </a:lnTo>
                  <a:lnTo>
                    <a:pt x="1142" y="4164"/>
                  </a:lnTo>
                  <a:lnTo>
                    <a:pt x="934" y="4464"/>
                  </a:lnTo>
                  <a:lnTo>
                    <a:pt x="726" y="4800"/>
                  </a:lnTo>
                  <a:lnTo>
                    <a:pt x="545" y="5135"/>
                  </a:lnTo>
                  <a:lnTo>
                    <a:pt x="389" y="5523"/>
                  </a:lnTo>
                  <a:lnTo>
                    <a:pt x="285" y="5858"/>
                  </a:lnTo>
                  <a:lnTo>
                    <a:pt x="181" y="6229"/>
                  </a:lnTo>
                  <a:lnTo>
                    <a:pt x="129" y="6564"/>
                  </a:lnTo>
                  <a:lnTo>
                    <a:pt x="77" y="6935"/>
                  </a:lnTo>
                  <a:lnTo>
                    <a:pt x="77" y="7341"/>
                  </a:lnTo>
                  <a:lnTo>
                    <a:pt x="77" y="7782"/>
                  </a:lnTo>
                  <a:lnTo>
                    <a:pt x="129" y="8223"/>
                  </a:lnTo>
                  <a:lnTo>
                    <a:pt x="233" y="8664"/>
                  </a:lnTo>
                  <a:lnTo>
                    <a:pt x="389" y="9035"/>
                  </a:lnTo>
                  <a:lnTo>
                    <a:pt x="545" y="9441"/>
                  </a:lnTo>
                  <a:lnTo>
                    <a:pt x="726" y="9794"/>
                  </a:lnTo>
                  <a:lnTo>
                    <a:pt x="934" y="10164"/>
                  </a:lnTo>
                  <a:lnTo>
                    <a:pt x="1194" y="10464"/>
                  </a:lnTo>
                  <a:lnTo>
                    <a:pt x="1739" y="11099"/>
                  </a:lnTo>
                  <a:lnTo>
                    <a:pt x="2336" y="11647"/>
                  </a:lnTo>
                  <a:lnTo>
                    <a:pt x="2933" y="12194"/>
                  </a:lnTo>
                  <a:lnTo>
                    <a:pt x="3634" y="12670"/>
                  </a:lnTo>
                  <a:lnTo>
                    <a:pt x="4932" y="13552"/>
                  </a:lnTo>
                  <a:lnTo>
                    <a:pt x="6075" y="14329"/>
                  </a:lnTo>
                  <a:lnTo>
                    <a:pt x="6516" y="14735"/>
                  </a:lnTo>
                  <a:lnTo>
                    <a:pt x="6879" y="15141"/>
                  </a:lnTo>
                  <a:lnTo>
                    <a:pt x="6983" y="15352"/>
                  </a:lnTo>
                  <a:lnTo>
                    <a:pt x="7061" y="15547"/>
                  </a:lnTo>
                  <a:lnTo>
                    <a:pt x="7165" y="15758"/>
                  </a:lnTo>
                  <a:lnTo>
                    <a:pt x="7165" y="15952"/>
                  </a:lnTo>
                  <a:lnTo>
                    <a:pt x="7165" y="16464"/>
                  </a:lnTo>
                  <a:lnTo>
                    <a:pt x="7165" y="16976"/>
                  </a:lnTo>
                  <a:lnTo>
                    <a:pt x="7165" y="17505"/>
                  </a:lnTo>
                  <a:lnTo>
                    <a:pt x="7165" y="18052"/>
                  </a:lnTo>
                  <a:lnTo>
                    <a:pt x="7165" y="18529"/>
                  </a:lnTo>
                  <a:lnTo>
                    <a:pt x="7165" y="18900"/>
                  </a:lnTo>
                  <a:lnTo>
                    <a:pt x="7165" y="19147"/>
                  </a:lnTo>
                  <a:lnTo>
                    <a:pt x="7165" y="19235"/>
                  </a:lnTo>
                  <a:lnTo>
                    <a:pt x="7165" y="19482"/>
                  </a:lnTo>
                  <a:lnTo>
                    <a:pt x="7217" y="19747"/>
                  </a:lnTo>
                  <a:lnTo>
                    <a:pt x="7321" y="19994"/>
                  </a:lnTo>
                  <a:lnTo>
                    <a:pt x="7476" y="20223"/>
                  </a:lnTo>
                  <a:lnTo>
                    <a:pt x="7632" y="20435"/>
                  </a:lnTo>
                  <a:lnTo>
                    <a:pt x="7814" y="20629"/>
                  </a:lnTo>
                  <a:lnTo>
                    <a:pt x="8022" y="20841"/>
                  </a:lnTo>
                  <a:lnTo>
                    <a:pt x="8281" y="21000"/>
                  </a:lnTo>
                  <a:lnTo>
                    <a:pt x="8515" y="21176"/>
                  </a:lnTo>
                  <a:lnTo>
                    <a:pt x="8775" y="21317"/>
                  </a:lnTo>
                  <a:lnTo>
                    <a:pt x="9060" y="21441"/>
                  </a:lnTo>
                  <a:lnTo>
                    <a:pt x="9424" y="21547"/>
                  </a:lnTo>
                  <a:lnTo>
                    <a:pt x="9761" y="21617"/>
                  </a:lnTo>
                  <a:lnTo>
                    <a:pt x="10125" y="21688"/>
                  </a:lnTo>
                  <a:lnTo>
                    <a:pt x="10462" y="21723"/>
                  </a:lnTo>
                  <a:lnTo>
                    <a:pt x="10825" y="21723"/>
                  </a:lnTo>
                  <a:close/>
                </a:path>
                <a:path w="21600" h="21600" extrusionOk="0">
                  <a:moveTo>
                    <a:pt x="9242" y="14417"/>
                  </a:moveTo>
                  <a:lnTo>
                    <a:pt x="8541" y="12035"/>
                  </a:lnTo>
                  <a:lnTo>
                    <a:pt x="7295" y="10129"/>
                  </a:lnTo>
                  <a:lnTo>
                    <a:pt x="6905" y="9652"/>
                  </a:lnTo>
                  <a:lnTo>
                    <a:pt x="8541" y="10182"/>
                  </a:lnTo>
                  <a:lnTo>
                    <a:pt x="9787" y="9547"/>
                  </a:lnTo>
                  <a:lnTo>
                    <a:pt x="11189" y="10129"/>
                  </a:lnTo>
                  <a:lnTo>
                    <a:pt x="12279" y="9547"/>
                  </a:lnTo>
                  <a:lnTo>
                    <a:pt x="13370" y="10076"/>
                  </a:lnTo>
                  <a:lnTo>
                    <a:pt x="14850" y="9652"/>
                  </a:lnTo>
                  <a:lnTo>
                    <a:pt x="12902" y="12247"/>
                  </a:lnTo>
                  <a:lnTo>
                    <a:pt x="12357" y="14417"/>
                  </a:lnTo>
                  <a:moveTo>
                    <a:pt x="7191" y="15952"/>
                  </a:moveTo>
                  <a:lnTo>
                    <a:pt x="14512" y="15952"/>
                  </a:lnTo>
                  <a:lnTo>
                    <a:pt x="14512" y="17064"/>
                  </a:lnTo>
                  <a:lnTo>
                    <a:pt x="7191" y="17047"/>
                  </a:lnTo>
                  <a:lnTo>
                    <a:pt x="7191" y="18123"/>
                  </a:lnTo>
                  <a:lnTo>
                    <a:pt x="14512" y="18158"/>
                  </a:lnTo>
                  <a:lnTo>
                    <a:pt x="14538" y="19182"/>
                  </a:lnTo>
                  <a:lnTo>
                    <a:pt x="7217" y="19182"/>
                  </a:lnTo>
                </a:path>
              </a:pathLst>
            </a:custGeom>
            <a:solidFill>
              <a:schemeClr val="bg1"/>
            </a:solidFill>
            <a:ln w="3175">
              <a:solidFill>
                <a:srgbClr val="FFCC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49" name="Oval 52"/>
            <p:cNvSpPr>
              <a:spLocks noChangeArrowheads="1"/>
            </p:cNvSpPr>
            <p:nvPr/>
          </p:nvSpPr>
          <p:spPr bwMode="auto">
            <a:xfrm>
              <a:off x="1453" y="2774"/>
              <a:ext cx="350" cy="124"/>
            </a:xfrm>
            <a:prstGeom prst="ellipse">
              <a:avLst/>
            </a:prstGeom>
            <a:solidFill>
              <a:srgbClr val="0099FF"/>
            </a:solidFill>
            <a:ln w="9525">
              <a:round/>
              <a:headEnd/>
              <a:tailEnd/>
            </a:ln>
            <a:scene3d>
              <a:camera prst="legacyObliqueTopRight">
                <a:rot lat="16199993" lon="0" rev="0"/>
              </a:camera>
              <a:lightRig rig="legacyFlat1" dir="t"/>
            </a:scene3d>
            <a:sp3d extrusionH="100000" prstMaterial="legacyMetal">
              <a:bevelT w="13500" h="13500" prst="angle"/>
              <a:bevelB w="13500" h="13500" prst="angle"/>
              <a:extrusionClr>
                <a:srgbClr val="0099FF"/>
              </a:extrusionClr>
              <a:contourClr>
                <a:srgbClr val="0099FF"/>
              </a:contourClr>
            </a:sp3d>
          </p:spPr>
          <p:txBody>
            <a:bodyPr wrap="none" anchor="ctr">
              <a:flatTx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latin typeface=".VnTime" panose="020B7200000000000000" pitchFamily="34" charset="0"/>
              </a:endParaRPr>
            </a:p>
          </p:txBody>
        </p:sp>
        <p:sp>
          <p:nvSpPr>
            <p:cNvPr id="33845" name="AutoShape 53"/>
            <p:cNvSpPr>
              <a:spLocks noChangeArrowheads="1"/>
            </p:cNvSpPr>
            <p:nvPr/>
          </p:nvSpPr>
          <p:spPr bwMode="auto">
            <a:xfrm rot="16200000">
              <a:off x="1541" y="2686"/>
              <a:ext cx="172" cy="162"/>
            </a:xfrm>
            <a:prstGeom prst="flowChartOnlineStorag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29743" name="Freeform 54"/>
          <p:cNvSpPr>
            <a:spLocks/>
          </p:cNvSpPr>
          <p:nvPr/>
        </p:nvSpPr>
        <p:spPr bwMode="auto">
          <a:xfrm>
            <a:off x="228600" y="4038600"/>
            <a:ext cx="8674100" cy="1143000"/>
          </a:xfrm>
          <a:custGeom>
            <a:avLst/>
            <a:gdLst>
              <a:gd name="T0" fmla="*/ 2147483646 w 5464"/>
              <a:gd name="T1" fmla="*/ 0 h 720"/>
              <a:gd name="T2" fmla="*/ 1330642500 w 5464"/>
              <a:gd name="T3" fmla="*/ 362902500 h 720"/>
              <a:gd name="T4" fmla="*/ 1814512500 w 5464"/>
              <a:gd name="T5" fmla="*/ 1572577500 h 720"/>
              <a:gd name="T6" fmla="*/ 2147483646 w 5464"/>
              <a:gd name="T7" fmla="*/ 1572577500 h 720"/>
              <a:gd name="T8" fmla="*/ 2147483646 w 5464"/>
              <a:gd name="T9" fmla="*/ 120967500 h 7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464"/>
              <a:gd name="T16" fmla="*/ 0 h 720"/>
              <a:gd name="T17" fmla="*/ 5464 w 5464"/>
              <a:gd name="T18" fmla="*/ 720 h 7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464" h="720">
                <a:moveTo>
                  <a:pt x="1008" y="0"/>
                </a:moveTo>
                <a:cubicBezTo>
                  <a:pt x="792" y="20"/>
                  <a:pt x="576" y="40"/>
                  <a:pt x="528" y="144"/>
                </a:cubicBezTo>
                <a:cubicBezTo>
                  <a:pt x="480" y="248"/>
                  <a:pt x="0" y="544"/>
                  <a:pt x="720" y="624"/>
                </a:cubicBezTo>
                <a:cubicBezTo>
                  <a:pt x="1440" y="704"/>
                  <a:pt x="4232" y="720"/>
                  <a:pt x="4848" y="624"/>
                </a:cubicBezTo>
                <a:cubicBezTo>
                  <a:pt x="5464" y="528"/>
                  <a:pt x="4488" y="144"/>
                  <a:pt x="4416" y="48"/>
                </a:cubicBezTo>
              </a:path>
            </a:pathLst>
          </a:custGeom>
          <a:noFill/>
          <a:ln w="127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44" name="Freeform 55"/>
          <p:cNvSpPr>
            <a:spLocks/>
          </p:cNvSpPr>
          <p:nvPr/>
        </p:nvSpPr>
        <p:spPr bwMode="auto">
          <a:xfrm>
            <a:off x="5397500" y="3997325"/>
            <a:ext cx="1295400" cy="241300"/>
          </a:xfrm>
          <a:custGeom>
            <a:avLst/>
            <a:gdLst>
              <a:gd name="T0" fmla="*/ 0 w 816"/>
              <a:gd name="T1" fmla="*/ 0 h 152"/>
              <a:gd name="T2" fmla="*/ 604837500 w 816"/>
              <a:gd name="T3" fmla="*/ 241935000 h 152"/>
              <a:gd name="T4" fmla="*/ 1693545000 w 816"/>
              <a:gd name="T5" fmla="*/ 362902500 h 152"/>
              <a:gd name="T6" fmla="*/ 2056447500 w 816"/>
              <a:gd name="T7" fmla="*/ 120967500 h 152"/>
              <a:gd name="T8" fmla="*/ 0 60000 65536"/>
              <a:gd name="T9" fmla="*/ 0 60000 65536"/>
              <a:gd name="T10" fmla="*/ 0 60000 65536"/>
              <a:gd name="T11" fmla="*/ 0 60000 65536"/>
              <a:gd name="T12" fmla="*/ 0 w 816"/>
              <a:gd name="T13" fmla="*/ 0 h 152"/>
              <a:gd name="T14" fmla="*/ 816 w 816"/>
              <a:gd name="T15" fmla="*/ 152 h 1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16" h="152">
                <a:moveTo>
                  <a:pt x="0" y="0"/>
                </a:moveTo>
                <a:cubicBezTo>
                  <a:pt x="64" y="36"/>
                  <a:pt x="128" y="72"/>
                  <a:pt x="240" y="96"/>
                </a:cubicBezTo>
                <a:cubicBezTo>
                  <a:pt x="352" y="120"/>
                  <a:pt x="576" y="152"/>
                  <a:pt x="672" y="144"/>
                </a:cubicBezTo>
                <a:cubicBezTo>
                  <a:pt x="768" y="136"/>
                  <a:pt x="792" y="92"/>
                  <a:pt x="816" y="48"/>
                </a:cubicBezTo>
              </a:path>
            </a:pathLst>
          </a:custGeom>
          <a:noFill/>
          <a:ln w="127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45" name="Text Box 108"/>
          <p:cNvSpPr txBox="1">
            <a:spLocks noChangeArrowheads="1"/>
          </p:cNvSpPr>
          <p:nvPr/>
        </p:nvSpPr>
        <p:spPr bwMode="auto">
          <a:xfrm>
            <a:off x="1968500" y="3616325"/>
            <a:ext cx="685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/>
              <a:t>Pin</a:t>
            </a:r>
          </a:p>
        </p:txBody>
      </p:sp>
      <p:sp>
        <p:nvSpPr>
          <p:cNvPr id="29746" name="Text Box 111"/>
          <p:cNvSpPr txBox="1">
            <a:spLocks noChangeArrowheads="1"/>
          </p:cNvSpPr>
          <p:nvPr/>
        </p:nvSpPr>
        <p:spPr bwMode="auto">
          <a:xfrm>
            <a:off x="1524000" y="381000"/>
            <a:ext cx="480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9747" name="Text Box 116"/>
          <p:cNvSpPr txBox="1">
            <a:spLocks noChangeArrowheads="1"/>
          </p:cNvSpPr>
          <p:nvPr/>
        </p:nvSpPr>
        <p:spPr bwMode="auto">
          <a:xfrm>
            <a:off x="1981200" y="1524000"/>
            <a:ext cx="38862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b="1">
                <a:solidFill>
                  <a:srgbClr val="3333CC"/>
                </a:solidFill>
                <a:latin typeface=".VnTime" panose="020B7200000000000000" pitchFamily="34" charset="0"/>
              </a:rPr>
              <a:t>C¸i ng¾t ®iÖn( c«ng t¾c ®iÖn) cã vai trß </a:t>
            </a:r>
            <a:r>
              <a:rPr lang="en-US" altLang="en-US" sz="2800" b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2800" b="1">
                <a:solidFill>
                  <a:srgbClr val="3333CC"/>
                </a:solidFill>
                <a:latin typeface=".VnTime" panose="020B7200000000000000" pitchFamily="34" charset="0"/>
              </a:rPr>
              <a:t>?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3300000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8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8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4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0" smtClean="0">
                <a:solidFill>
                  <a:srgbClr val="0000CC"/>
                </a:solidFill>
                <a:latin typeface=".VnTimeH" panose="020B7200000000000000" pitchFamily="34" charset="0"/>
              </a:rPr>
              <a:t>C«ng t¾c ®iÖn</a:t>
            </a:r>
          </a:p>
        </p:txBody>
      </p:sp>
      <p:pic>
        <p:nvPicPr>
          <p:cNvPr id="3072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209800"/>
            <a:ext cx="2701925" cy="382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4" name="Picture 3" descr="C:\Documents and Settings\Hoa_Nguyen\Desktop\Anh\Anh dong_ok\12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68525"/>
            <a:ext cx="5486400" cy="377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600200"/>
            <a:ext cx="6705600" cy="32639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533400" indent="-533400" eaLnBrk="1" hangingPunct="1">
              <a:buFont typeface="Wingdings" panose="05000000000000000000" pitchFamily="2" charset="2"/>
              <a:buNone/>
              <a:tabLst>
                <a:tab pos="4059238" algn="l"/>
              </a:tabLst>
            </a:pPr>
            <a:r>
              <a:rPr lang="en-US" altLang="en-US" sz="2200" smtClean="0">
                <a:solidFill>
                  <a:srgbClr val="0000CC"/>
                </a:solidFill>
                <a:latin typeface=".VnTime" panose="020B7200000000000000" pitchFamily="34" charset="0"/>
              </a:rPr>
              <a:t>	    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  <a:tabLst>
                <a:tab pos="4059238" algn="l"/>
              </a:tabLst>
            </a:pPr>
            <a:r>
              <a:rPr lang="en-US" altLang="en-US" sz="2200" smtClean="0">
                <a:solidFill>
                  <a:srgbClr val="0000CC"/>
                </a:solidFill>
                <a:latin typeface=".VnTime" panose="020B7200000000000000" pitchFamily="34" charset="0"/>
              </a:rPr>
              <a:t>      </a:t>
            </a:r>
            <a:r>
              <a:rPr lang="en-US" altLang="en-US" smtClean="0">
                <a:solidFill>
                  <a:srgbClr val="0000CC"/>
                </a:solidFill>
                <a:latin typeface=".VnTime" panose="020B7200000000000000" pitchFamily="34" charset="0"/>
              </a:rPr>
              <a:t>a) Đång, Cao su, S¾t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  <a:tabLst>
                <a:tab pos="4059238" algn="l"/>
              </a:tabLst>
            </a:pPr>
            <a:r>
              <a:rPr lang="en-US" altLang="en-US" sz="2600" smtClean="0">
                <a:solidFill>
                  <a:srgbClr val="0000CC"/>
                </a:solidFill>
                <a:latin typeface=".VnTime" panose="020B7200000000000000" pitchFamily="34" charset="0"/>
              </a:rPr>
              <a:t>     </a:t>
            </a:r>
            <a:r>
              <a:rPr lang="en-US" altLang="en-US" smtClean="0">
                <a:solidFill>
                  <a:srgbClr val="0000CC"/>
                </a:solidFill>
                <a:latin typeface=".VnTime" panose="020B7200000000000000" pitchFamily="34" charset="0"/>
              </a:rPr>
              <a:t>b) Thuû tinh, Sø, Nh«m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  <a:tabLst>
                <a:tab pos="4059238" algn="l"/>
              </a:tabLst>
            </a:pPr>
            <a:r>
              <a:rPr lang="en-US" altLang="en-US" sz="2600" smtClean="0">
                <a:solidFill>
                  <a:srgbClr val="0000CC"/>
                </a:solidFill>
                <a:latin typeface=".VnTime" panose="020B7200000000000000" pitchFamily="34" charset="0"/>
              </a:rPr>
              <a:t>     </a:t>
            </a:r>
            <a:r>
              <a:rPr lang="en-US" altLang="en-US" smtClean="0">
                <a:solidFill>
                  <a:srgbClr val="0000CC"/>
                </a:solidFill>
                <a:latin typeface=".VnTime" panose="020B7200000000000000" pitchFamily="34" charset="0"/>
              </a:rPr>
              <a:t>c) Đång, Nh«m, S¾t </a:t>
            </a:r>
            <a:r>
              <a:rPr lang="en-US" altLang="en-US" sz="2600" smtClean="0">
                <a:solidFill>
                  <a:srgbClr val="0000CC"/>
                </a:solidFill>
                <a:latin typeface=".VnTime" panose="020B7200000000000000" pitchFamily="34" charset="0"/>
              </a:rPr>
              <a:t>	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  <a:tabLst>
                <a:tab pos="4059238" algn="l"/>
              </a:tabLst>
            </a:pPr>
            <a:r>
              <a:rPr lang="en-US" altLang="en-US" sz="2600" smtClean="0">
                <a:solidFill>
                  <a:srgbClr val="0000CC"/>
                </a:solidFill>
                <a:latin typeface=".VnTime" panose="020B7200000000000000" pitchFamily="34" charset="0"/>
              </a:rPr>
              <a:t>     </a:t>
            </a:r>
            <a:r>
              <a:rPr lang="en-US" altLang="en-US" smtClean="0">
                <a:solidFill>
                  <a:srgbClr val="0000CC"/>
                </a:solidFill>
                <a:latin typeface=".VnTime" panose="020B7200000000000000" pitchFamily="34" charset="0"/>
              </a:rPr>
              <a:t>d) C¶ 3 ý trªn ®Òu ®óng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  <a:tabLst>
                <a:tab pos="4059238" algn="l"/>
              </a:tabLst>
            </a:pPr>
            <a:endParaRPr lang="en-US" altLang="en-US" smtClean="0">
              <a:solidFill>
                <a:srgbClr val="0000CC"/>
              </a:solidFill>
              <a:latin typeface=".VnTime" panose="020B7200000000000000" pitchFamily="34" charset="0"/>
            </a:endParaRPr>
          </a:p>
        </p:txBody>
      </p:sp>
      <p:sp>
        <p:nvSpPr>
          <p:cNvPr id="31747" name="Text Box 22"/>
          <p:cNvSpPr txBox="1">
            <a:spLocks noChangeArrowheads="1"/>
          </p:cNvSpPr>
          <p:nvPr/>
        </p:nvSpPr>
        <p:spPr bwMode="auto">
          <a:xfrm>
            <a:off x="685800" y="838200"/>
            <a:ext cx="7315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accent1"/>
              </a:buClr>
              <a:buSzTx/>
              <a:buFont typeface="Wingdings" panose="05000000000000000000" pitchFamily="2" charset="2"/>
              <a:buNone/>
            </a:pPr>
            <a:r>
              <a:rPr lang="en-US" altLang="en-US" sz="2800">
                <a:latin typeface=".VnTime" panose="020B7200000000000000" pitchFamily="34" charset="0"/>
              </a:rPr>
              <a:t>Nh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ữ</a:t>
            </a:r>
            <a:r>
              <a:rPr lang="en-US" altLang="en-US" sz="2800">
                <a:latin typeface=".VnTime" panose="020B7200000000000000" pitchFamily="34" charset="0"/>
              </a:rPr>
              <a:t>ng vËt nµo cho dßng ®iÖn ch¹y qua ?</a:t>
            </a:r>
          </a:p>
        </p:txBody>
      </p:sp>
      <p:sp>
        <p:nvSpPr>
          <p:cNvPr id="16409" name="Oval 25"/>
          <p:cNvSpPr>
            <a:spLocks noChangeArrowheads="1"/>
          </p:cNvSpPr>
          <p:nvPr/>
        </p:nvSpPr>
        <p:spPr bwMode="auto">
          <a:xfrm>
            <a:off x="1219200" y="3200400"/>
            <a:ext cx="457200" cy="457200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81200"/>
            <a:ext cx="8991600" cy="28956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512763" algn="l"/>
              </a:tabLst>
            </a:pPr>
            <a:r>
              <a:rPr lang="en-US" altLang="en-US" sz="2200" smtClean="0">
                <a:solidFill>
                  <a:schemeClr val="bg1"/>
                </a:solidFill>
              </a:rPr>
              <a:t>	</a:t>
            </a:r>
            <a:endParaRPr lang="en-US" altLang="en-US" sz="2200" smtClean="0">
              <a:solidFill>
                <a:srgbClr val="FF3300"/>
              </a:solidFill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512763" algn="l"/>
              </a:tabLst>
            </a:pPr>
            <a:r>
              <a:rPr lang="en-US" altLang="en-US" sz="2200" smtClean="0">
                <a:solidFill>
                  <a:schemeClr val="bg1"/>
                </a:solidFill>
              </a:rPr>
              <a:t>	</a:t>
            </a:r>
            <a:r>
              <a:rPr lang="en-US" altLang="en-US" sz="2600" smtClean="0">
                <a:solidFill>
                  <a:srgbClr val="0000CC"/>
                </a:solidFill>
                <a:latin typeface=".VnTime" panose="020B7200000000000000" pitchFamily="34" charset="0"/>
              </a:rPr>
              <a:t>a) phÇn lâi d©y dÉn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512763" algn="l"/>
              </a:tabLst>
            </a:pPr>
            <a:r>
              <a:rPr lang="en-US" altLang="en-US" sz="2600" smtClean="0">
                <a:solidFill>
                  <a:srgbClr val="0000CC"/>
                </a:solidFill>
                <a:latin typeface=".VnTime" panose="020B7200000000000000" pitchFamily="34" charset="0"/>
              </a:rPr>
              <a:t>	b) c¶ phÇn nhùa bäc ngoµi vµ lâi kim lo¹i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512763" algn="l"/>
              </a:tabLst>
            </a:pPr>
            <a:r>
              <a:rPr lang="en-US" altLang="en-US" sz="2600" smtClean="0">
                <a:solidFill>
                  <a:srgbClr val="0000CC"/>
                </a:solidFill>
                <a:latin typeface=".VnTime" panose="020B7200000000000000" pitchFamily="34" charset="0"/>
              </a:rPr>
              <a:t>	c) Hai ®Çu kim lo¹i</a:t>
            </a:r>
            <a:endParaRPr lang="en-US" altLang="en-US" sz="2600" smtClean="0">
              <a:solidFill>
                <a:srgbClr val="3333CC"/>
              </a:solidFill>
              <a:latin typeface=".VnTime" panose="020B7200000000000000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512763" algn="l"/>
              </a:tabLst>
            </a:pPr>
            <a:r>
              <a:rPr lang="en-US" altLang="en-US" sz="2600" smtClean="0">
                <a:solidFill>
                  <a:srgbClr val="0000CC"/>
                </a:solidFill>
                <a:latin typeface=".VnTime" panose="020B7200000000000000" pitchFamily="34" charset="0"/>
              </a:rPr>
              <a:t>	d) PhÇn vá nhùa phÝch c¾m vµ phÇn nhùa bäc ngoµi d©y ®iÖn</a:t>
            </a:r>
          </a:p>
        </p:txBody>
      </p:sp>
      <p:sp>
        <p:nvSpPr>
          <p:cNvPr id="32771" name="Text Box 22"/>
          <p:cNvSpPr txBox="1">
            <a:spLocks noChangeArrowheads="1"/>
          </p:cNvSpPr>
          <p:nvPr/>
        </p:nvSpPr>
        <p:spPr bwMode="auto">
          <a:xfrm>
            <a:off x="609600" y="1573213"/>
            <a:ext cx="8534400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>
                <a:schemeClr val="accent1"/>
              </a:buClr>
              <a:buSzTx/>
              <a:buFont typeface="Wingdings" panose="05000000000000000000" pitchFamily="2" charset="2"/>
              <a:buNone/>
            </a:pPr>
            <a:r>
              <a:rPr lang="en-US" altLang="en-US" sz="2800">
                <a:latin typeface=".VnTimeH" panose="020B7200000000000000" pitchFamily="34" charset="0"/>
              </a:rPr>
              <a:t>ë</a:t>
            </a:r>
            <a:r>
              <a:rPr lang="en-US" altLang="en-US" sz="2800">
                <a:latin typeface=".VnTime" panose="020B7200000000000000" pitchFamily="34" charset="0"/>
              </a:rPr>
              <a:t> phÝch c¾m vµ d©y ®iÖn, bé phËn nµo c¸ch ®iÖn?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800">
              <a:latin typeface=".VnTime" panose="020B7200000000000000" pitchFamily="34" charset="0"/>
            </a:endParaRPr>
          </a:p>
        </p:txBody>
      </p:sp>
      <p:sp>
        <p:nvSpPr>
          <p:cNvPr id="17433" name="Oval 25"/>
          <p:cNvSpPr>
            <a:spLocks noChangeArrowheads="1"/>
          </p:cNvSpPr>
          <p:nvPr/>
        </p:nvSpPr>
        <p:spPr bwMode="auto">
          <a:xfrm>
            <a:off x="533400" y="3657600"/>
            <a:ext cx="457200" cy="457200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7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3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371600"/>
            <a:ext cx="8534400" cy="9906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	</a:t>
            </a:r>
            <a:r>
              <a:rPr lang="en-US" sz="26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Các vật có dòng điện đi qua gọi là gì ?</a:t>
            </a:r>
          </a:p>
        </p:txBody>
      </p:sp>
      <p:sp>
        <p:nvSpPr>
          <p:cNvPr id="18467" name="Text Box 35"/>
          <p:cNvSpPr txBox="1">
            <a:spLocks noChangeArrowheads="1"/>
          </p:cNvSpPr>
          <p:nvPr/>
        </p:nvSpPr>
        <p:spPr bwMode="auto">
          <a:xfrm>
            <a:off x="838200" y="2133600"/>
            <a:ext cx="9144000" cy="277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200">
                <a:solidFill>
                  <a:srgbClr val="0000CC"/>
                </a:solidFill>
                <a:latin typeface=".VnTime" panose="020B7200000000000000" pitchFamily="34" charset="0"/>
              </a:rPr>
              <a:t>    a)VËt c¸ch ®iÖn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200">
                <a:solidFill>
                  <a:srgbClr val="0000CC"/>
                </a:solidFill>
                <a:latin typeface=".VnTime" panose="020B7200000000000000" pitchFamily="34" charset="0"/>
              </a:rPr>
              <a:t>	b) VËt dÉn ®iÖn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200">
                <a:solidFill>
                  <a:srgbClr val="0000CC"/>
                </a:solidFill>
                <a:latin typeface=".VnTime" panose="020B7200000000000000" pitchFamily="34" charset="0"/>
              </a:rPr>
              <a:t>	c) C¶ hai ý trªn ®Òu ®óng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200">
                <a:solidFill>
                  <a:srgbClr val="0000CC"/>
                </a:solidFill>
                <a:latin typeface=".VnTime" panose="020B7200000000000000" pitchFamily="34" charset="0"/>
              </a:rPr>
              <a:t>	</a:t>
            </a:r>
          </a:p>
        </p:txBody>
      </p:sp>
      <p:sp>
        <p:nvSpPr>
          <p:cNvPr id="18470" name="Oval 38"/>
          <p:cNvSpPr>
            <a:spLocks noChangeArrowheads="1"/>
          </p:cNvSpPr>
          <p:nvPr/>
        </p:nvSpPr>
        <p:spPr bwMode="auto">
          <a:xfrm>
            <a:off x="1143000" y="2971800"/>
            <a:ext cx="457200" cy="457200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67" grpId="0"/>
      <p:bldP spid="1847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73100" y="4302125"/>
            <a:ext cx="7239000" cy="9525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PerspectiveTopRight">
              <a:rot lat="1200000" lon="0" rev="0"/>
            </a:camera>
            <a:lightRig rig="legacyFlat4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4316413" y="4130675"/>
            <a:ext cx="1371600" cy="762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PerspectiveTopRight">
              <a:rot lat="600000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1803400" y="3959225"/>
            <a:ext cx="76200" cy="152400"/>
          </a:xfrm>
          <a:prstGeom prst="plus">
            <a:avLst>
              <a:gd name="adj" fmla="val 25000"/>
            </a:avLst>
          </a:prstGeom>
          <a:gradFill rotWithShape="1">
            <a:gsLst>
              <a:gs pos="0">
                <a:srgbClr val="525252"/>
              </a:gs>
              <a:gs pos="50000">
                <a:srgbClr val="B2B2B2"/>
              </a:gs>
              <a:gs pos="100000">
                <a:srgbClr val="52525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1625600" y="4148138"/>
            <a:ext cx="762000" cy="9525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PerspectiveTopRight">
              <a:rot lat="0" lon="300000" rev="0"/>
            </a:camera>
            <a:lightRig rig="legacyFlat3" dir="r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 flipV="1">
            <a:off x="1758950" y="4071938"/>
            <a:ext cx="0" cy="762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scene3d>
            <a:camera prst="legacyPerspectiveTopRight">
              <a:rot lat="0" lon="899997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flatTx/>
          </a:bodyPr>
          <a:lstStyle/>
          <a:p>
            <a:endParaRPr lang="en-US"/>
          </a:p>
        </p:txBody>
      </p:sp>
      <p:sp>
        <p:nvSpPr>
          <p:cNvPr id="16391" name="AutoShape 7"/>
          <p:cNvSpPr>
            <a:spLocks noChangeArrowheads="1"/>
          </p:cNvSpPr>
          <p:nvPr/>
        </p:nvSpPr>
        <p:spPr bwMode="auto">
          <a:xfrm rot="5400000">
            <a:off x="2211388" y="3781425"/>
            <a:ext cx="114300" cy="428625"/>
          </a:xfrm>
          <a:prstGeom prst="can">
            <a:avLst>
              <a:gd name="adj" fmla="val 93750"/>
            </a:avLst>
          </a:prstGeom>
          <a:solidFill>
            <a:srgbClr val="E80E2D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16392" name="AutoShape 8"/>
          <p:cNvSpPr>
            <a:spLocks noChangeArrowheads="1"/>
          </p:cNvSpPr>
          <p:nvPr/>
        </p:nvSpPr>
        <p:spPr bwMode="auto">
          <a:xfrm rot="5400000">
            <a:off x="2097088" y="3819525"/>
            <a:ext cx="114300" cy="428625"/>
          </a:xfrm>
          <a:prstGeom prst="can">
            <a:avLst>
              <a:gd name="adj" fmla="val 93750"/>
            </a:avLst>
          </a:prstGeom>
          <a:solidFill>
            <a:srgbClr val="E80E2D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16393" name="AutoShape 9"/>
          <p:cNvSpPr>
            <a:spLocks noChangeArrowheads="1"/>
          </p:cNvSpPr>
          <p:nvPr/>
        </p:nvSpPr>
        <p:spPr bwMode="auto">
          <a:xfrm rot="5400000">
            <a:off x="2001838" y="3867150"/>
            <a:ext cx="114300" cy="428625"/>
          </a:xfrm>
          <a:prstGeom prst="can">
            <a:avLst>
              <a:gd name="adj" fmla="val 93750"/>
            </a:avLst>
          </a:prstGeom>
          <a:solidFill>
            <a:srgbClr val="E80E2D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2292350" y="4005263"/>
            <a:ext cx="55563" cy="55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16395" name="Oval 11"/>
          <p:cNvSpPr>
            <a:spLocks noChangeArrowheads="1"/>
          </p:cNvSpPr>
          <p:nvPr/>
        </p:nvSpPr>
        <p:spPr bwMode="auto">
          <a:xfrm>
            <a:off x="2406650" y="3967163"/>
            <a:ext cx="55563" cy="55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16396" name="Oval 12"/>
          <p:cNvSpPr>
            <a:spLocks noChangeArrowheads="1"/>
          </p:cNvSpPr>
          <p:nvPr/>
        </p:nvSpPr>
        <p:spPr bwMode="auto">
          <a:xfrm>
            <a:off x="2197100" y="4052888"/>
            <a:ext cx="55563" cy="55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V="1">
            <a:off x="2235200" y="4081463"/>
            <a:ext cx="0" cy="762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scene3d>
            <a:camera prst="legacyPerspectiveTopRight">
              <a:rot lat="0" lon="60000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flatTx/>
          </a:bodyPr>
          <a:lstStyle/>
          <a:p>
            <a:endParaRPr lang="en-US"/>
          </a:p>
        </p:txBody>
      </p:sp>
      <p:sp>
        <p:nvSpPr>
          <p:cNvPr id="16398" name="Oval 14"/>
          <p:cNvSpPr>
            <a:spLocks noChangeArrowheads="1"/>
          </p:cNvSpPr>
          <p:nvPr/>
        </p:nvSpPr>
        <p:spPr bwMode="auto">
          <a:xfrm>
            <a:off x="2444750" y="4081463"/>
            <a:ext cx="46038" cy="19050"/>
          </a:xfrm>
          <a:prstGeom prst="ellipse">
            <a:avLst/>
          </a:prstGeom>
          <a:solidFill>
            <a:srgbClr val="FF9900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16399" name="Oval 15"/>
          <p:cNvSpPr>
            <a:spLocks noChangeArrowheads="1"/>
          </p:cNvSpPr>
          <p:nvPr/>
        </p:nvSpPr>
        <p:spPr bwMode="auto">
          <a:xfrm>
            <a:off x="3397250" y="4062413"/>
            <a:ext cx="46038" cy="46037"/>
          </a:xfrm>
          <a:prstGeom prst="ellipse">
            <a:avLst/>
          </a:prstGeom>
          <a:solidFill>
            <a:srgbClr val="FF9900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3378200" y="3606800"/>
            <a:ext cx="957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.VnTime" panose="020B7200000000000000" pitchFamily="34" charset="0"/>
              </a:rPr>
              <a:t>C«ng t¾c</a:t>
            </a:r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3035300" y="4138613"/>
            <a:ext cx="800100" cy="123825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PerspectiveTopRight">
              <a:rot lat="0" lon="300000" rev="0"/>
            </a:camera>
            <a:lightRig rig="legacyFlat3" dir="r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16402" name="Freeform 18"/>
          <p:cNvSpPr>
            <a:spLocks/>
          </p:cNvSpPr>
          <p:nvPr/>
        </p:nvSpPr>
        <p:spPr bwMode="auto">
          <a:xfrm>
            <a:off x="2454275" y="4054475"/>
            <a:ext cx="781050" cy="271463"/>
          </a:xfrm>
          <a:custGeom>
            <a:avLst/>
            <a:gdLst>
              <a:gd name="T0" fmla="*/ 0 w 492"/>
              <a:gd name="T1" fmla="*/ 27722564 h 171"/>
              <a:gd name="T2" fmla="*/ 151209375 w 492"/>
              <a:gd name="T3" fmla="*/ 347782203 h 171"/>
              <a:gd name="T4" fmla="*/ 468749063 w 492"/>
              <a:gd name="T5" fmla="*/ 272177376 h 171"/>
              <a:gd name="T6" fmla="*/ 740925938 w 492"/>
              <a:gd name="T7" fmla="*/ 420867663 h 171"/>
              <a:gd name="T8" fmla="*/ 1028223750 w 492"/>
              <a:gd name="T9" fmla="*/ 332661238 h 171"/>
              <a:gd name="T10" fmla="*/ 1239916875 w 492"/>
              <a:gd name="T11" fmla="*/ 0 h 17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92"/>
              <a:gd name="T19" fmla="*/ 0 h 171"/>
              <a:gd name="T20" fmla="*/ 492 w 492"/>
              <a:gd name="T21" fmla="*/ 171 h 17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92" h="171">
                <a:moveTo>
                  <a:pt x="0" y="11"/>
                </a:moveTo>
                <a:cubicBezTo>
                  <a:pt x="10" y="32"/>
                  <a:pt x="29" y="122"/>
                  <a:pt x="60" y="138"/>
                </a:cubicBezTo>
                <a:cubicBezTo>
                  <a:pt x="91" y="154"/>
                  <a:pt x="147" y="103"/>
                  <a:pt x="186" y="108"/>
                </a:cubicBezTo>
                <a:cubicBezTo>
                  <a:pt x="225" y="113"/>
                  <a:pt x="257" y="163"/>
                  <a:pt x="294" y="167"/>
                </a:cubicBezTo>
                <a:cubicBezTo>
                  <a:pt x="331" y="171"/>
                  <a:pt x="375" y="160"/>
                  <a:pt x="408" y="132"/>
                </a:cubicBezTo>
                <a:cubicBezTo>
                  <a:pt x="441" y="104"/>
                  <a:pt x="474" y="28"/>
                  <a:pt x="492" y="0"/>
                </a:cubicBezTo>
              </a:path>
            </a:pathLst>
          </a:custGeom>
          <a:noFill/>
          <a:ln w="127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Oval 19"/>
          <p:cNvSpPr>
            <a:spLocks noChangeArrowheads="1"/>
          </p:cNvSpPr>
          <p:nvPr/>
        </p:nvSpPr>
        <p:spPr bwMode="auto">
          <a:xfrm>
            <a:off x="3235325" y="4035425"/>
            <a:ext cx="46038" cy="460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16404" name="Oval 20"/>
          <p:cNvSpPr>
            <a:spLocks noChangeArrowheads="1"/>
          </p:cNvSpPr>
          <p:nvPr/>
        </p:nvSpPr>
        <p:spPr bwMode="auto">
          <a:xfrm>
            <a:off x="3684588" y="4044950"/>
            <a:ext cx="46037" cy="460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4602163" y="3048000"/>
            <a:ext cx="914400" cy="990600"/>
          </a:xfrm>
          <a:prstGeom prst="rect">
            <a:avLst/>
          </a:prstGeom>
          <a:solidFill>
            <a:srgbClr val="660066"/>
          </a:solidFill>
          <a:ln w="28575">
            <a:solidFill>
              <a:srgbClr val="DDDDDD"/>
            </a:solidFill>
            <a:miter lim="800000"/>
            <a:headEnd/>
            <a:tailEnd/>
          </a:ln>
          <a:effectLst>
            <a:prstShdw prst="shdw13" dist="35921" dir="18900000">
              <a:schemeClr val="bg2">
                <a:alpha val="50000"/>
              </a:schemeClr>
            </a:prst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16406" name="Arc 22"/>
          <p:cNvSpPr>
            <a:spLocks/>
          </p:cNvSpPr>
          <p:nvPr/>
        </p:nvSpPr>
        <p:spPr bwMode="auto">
          <a:xfrm rot="-2700000">
            <a:off x="4810125" y="3048000"/>
            <a:ext cx="533400" cy="533400"/>
          </a:xfrm>
          <a:custGeom>
            <a:avLst/>
            <a:gdLst>
              <a:gd name="T0" fmla="*/ 0 w 21600"/>
              <a:gd name="T1" fmla="*/ 0 h 21600"/>
              <a:gd name="T2" fmla="*/ 325275667 w 21600"/>
              <a:gd name="T3" fmla="*/ 325275667 h 21600"/>
              <a:gd name="T4" fmla="*/ 0 w 21600"/>
              <a:gd name="T5" fmla="*/ 32527566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7" name="Rectangle 23"/>
          <p:cNvSpPr>
            <a:spLocks noChangeArrowheads="1"/>
          </p:cNvSpPr>
          <p:nvPr/>
        </p:nvSpPr>
        <p:spPr bwMode="auto">
          <a:xfrm>
            <a:off x="4635500" y="3616325"/>
            <a:ext cx="914400" cy="423863"/>
          </a:xfrm>
          <a:prstGeom prst="rect">
            <a:avLst/>
          </a:prstGeom>
          <a:solidFill>
            <a:srgbClr val="CC6600"/>
          </a:solidFill>
          <a:ln w="28575">
            <a:solidFill>
              <a:srgbClr val="DDDDDD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16408" name="Oval 24"/>
          <p:cNvSpPr>
            <a:spLocks noChangeArrowheads="1"/>
          </p:cNvSpPr>
          <p:nvPr/>
        </p:nvSpPr>
        <p:spPr bwMode="auto">
          <a:xfrm>
            <a:off x="4716463" y="3886200"/>
            <a:ext cx="95250" cy="952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16409" name="Oval 25"/>
          <p:cNvSpPr>
            <a:spLocks noChangeArrowheads="1"/>
          </p:cNvSpPr>
          <p:nvPr/>
        </p:nvSpPr>
        <p:spPr bwMode="auto">
          <a:xfrm>
            <a:off x="5307013" y="3886200"/>
            <a:ext cx="95250" cy="952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16410" name="AutoShape 26"/>
          <p:cNvSpPr>
            <a:spLocks noChangeArrowheads="1"/>
          </p:cNvSpPr>
          <p:nvPr/>
        </p:nvSpPr>
        <p:spPr bwMode="auto">
          <a:xfrm>
            <a:off x="4640263" y="3965575"/>
            <a:ext cx="76200" cy="152400"/>
          </a:xfrm>
          <a:prstGeom prst="plus">
            <a:avLst>
              <a:gd name="adj" fmla="val 25000"/>
            </a:avLst>
          </a:prstGeom>
          <a:gradFill rotWithShape="1">
            <a:gsLst>
              <a:gs pos="0">
                <a:srgbClr val="525252"/>
              </a:gs>
              <a:gs pos="50000">
                <a:srgbClr val="B2B2B2"/>
              </a:gs>
              <a:gs pos="100000">
                <a:srgbClr val="52525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4926013" y="3327400"/>
            <a:ext cx="3127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latin typeface="VNI-Avo" pitchFamily="2" charset="0"/>
              </a:rPr>
              <a:t>A</a:t>
            </a:r>
          </a:p>
        </p:txBody>
      </p:sp>
      <p:sp>
        <p:nvSpPr>
          <p:cNvPr id="16412" name="Line 28"/>
          <p:cNvSpPr>
            <a:spLocks noChangeShapeType="1"/>
          </p:cNvSpPr>
          <p:nvPr/>
        </p:nvSpPr>
        <p:spPr bwMode="auto">
          <a:xfrm>
            <a:off x="5078413" y="3168650"/>
            <a:ext cx="0" cy="85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3" name="Line 29"/>
          <p:cNvSpPr>
            <a:spLocks noChangeShapeType="1"/>
          </p:cNvSpPr>
          <p:nvPr/>
        </p:nvSpPr>
        <p:spPr bwMode="auto">
          <a:xfrm>
            <a:off x="4827588" y="3222625"/>
            <a:ext cx="5715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4" name="Line 30"/>
          <p:cNvSpPr>
            <a:spLocks noChangeShapeType="1"/>
          </p:cNvSpPr>
          <p:nvPr/>
        </p:nvSpPr>
        <p:spPr bwMode="auto">
          <a:xfrm flipH="1">
            <a:off x="5307013" y="3241675"/>
            <a:ext cx="5715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 rot="-226911">
            <a:off x="4583113" y="3208338"/>
            <a:ext cx="1009650" cy="1009650"/>
            <a:chOff x="3108" y="2208"/>
            <a:chExt cx="636" cy="636"/>
          </a:xfrm>
        </p:grpSpPr>
        <p:sp>
          <p:nvSpPr>
            <p:cNvPr id="16442" name="Line 32"/>
            <p:cNvSpPr>
              <a:spLocks noChangeShapeType="1"/>
            </p:cNvSpPr>
            <p:nvPr/>
          </p:nvSpPr>
          <p:spPr bwMode="auto">
            <a:xfrm rot="20010864" flipV="1">
              <a:off x="3360" y="2208"/>
              <a:ext cx="0" cy="2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43" name="Oval 33"/>
            <p:cNvSpPr>
              <a:spLocks noChangeArrowheads="1"/>
            </p:cNvSpPr>
            <p:nvPr/>
          </p:nvSpPr>
          <p:spPr bwMode="auto">
            <a:xfrm>
              <a:off x="3108" y="2208"/>
              <a:ext cx="636" cy="63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latin typeface=".VnTime" panose="020B7200000000000000" pitchFamily="34" charset="0"/>
              </a:endParaRPr>
            </a:p>
          </p:txBody>
        </p:sp>
      </p:grpSp>
      <p:sp>
        <p:nvSpPr>
          <p:cNvPr id="16416" name="Oval 34"/>
          <p:cNvSpPr>
            <a:spLocks noChangeArrowheads="1"/>
          </p:cNvSpPr>
          <p:nvPr/>
        </p:nvSpPr>
        <p:spPr bwMode="auto">
          <a:xfrm rot="20010864" flipV="1">
            <a:off x="5046663" y="3638550"/>
            <a:ext cx="136525" cy="138113"/>
          </a:xfrm>
          <a:prstGeom prst="ellipse">
            <a:avLst/>
          </a:prstGeom>
          <a:solidFill>
            <a:srgbClr val="FF0066"/>
          </a:solidFill>
          <a:ln w="28575">
            <a:solidFill>
              <a:srgbClr val="66FFFF"/>
            </a:solidFill>
            <a:round/>
            <a:headEnd type="none" w="sm" len="sm"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16417" name="Oval 35"/>
          <p:cNvSpPr>
            <a:spLocks noChangeArrowheads="1"/>
          </p:cNvSpPr>
          <p:nvPr/>
        </p:nvSpPr>
        <p:spPr bwMode="auto">
          <a:xfrm>
            <a:off x="5068888" y="3659188"/>
            <a:ext cx="95250" cy="9525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16418" name="Line 36"/>
          <p:cNvSpPr>
            <a:spLocks noChangeShapeType="1"/>
          </p:cNvSpPr>
          <p:nvPr/>
        </p:nvSpPr>
        <p:spPr bwMode="auto">
          <a:xfrm>
            <a:off x="4948238" y="3178175"/>
            <a:ext cx="38100" cy="10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9" name="Line 37"/>
          <p:cNvSpPr>
            <a:spLocks noChangeShapeType="1"/>
          </p:cNvSpPr>
          <p:nvPr/>
        </p:nvSpPr>
        <p:spPr bwMode="auto">
          <a:xfrm flipH="1">
            <a:off x="5189538" y="3178175"/>
            <a:ext cx="38100" cy="10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3025775" y="3733800"/>
            <a:ext cx="685800" cy="685800"/>
            <a:chOff x="1218" y="2010"/>
            <a:chExt cx="432" cy="432"/>
          </a:xfrm>
        </p:grpSpPr>
        <p:sp>
          <p:nvSpPr>
            <p:cNvPr id="16440" name="Line 39"/>
            <p:cNvSpPr>
              <a:spLocks noChangeShapeType="1"/>
            </p:cNvSpPr>
            <p:nvPr/>
          </p:nvSpPr>
          <p:spPr bwMode="auto">
            <a:xfrm flipV="1">
              <a:off x="1440" y="2064"/>
              <a:ext cx="144" cy="14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41" name="Oval 40"/>
            <p:cNvSpPr>
              <a:spLocks noChangeArrowheads="1"/>
            </p:cNvSpPr>
            <p:nvPr/>
          </p:nvSpPr>
          <p:spPr bwMode="auto">
            <a:xfrm>
              <a:off x="1218" y="2010"/>
              <a:ext cx="432" cy="432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latin typeface=".VnTime" panose="020B7200000000000000" pitchFamily="34" charset="0"/>
              </a:endParaRPr>
            </a:p>
          </p:txBody>
        </p:sp>
      </p:grpSp>
      <p:sp>
        <p:nvSpPr>
          <p:cNvPr id="16421" name="AutoShape 41"/>
          <p:cNvSpPr>
            <a:spLocks noChangeArrowheads="1"/>
          </p:cNvSpPr>
          <p:nvPr/>
        </p:nvSpPr>
        <p:spPr bwMode="auto">
          <a:xfrm>
            <a:off x="3206750" y="3930650"/>
            <a:ext cx="76200" cy="152400"/>
          </a:xfrm>
          <a:prstGeom prst="plus">
            <a:avLst>
              <a:gd name="adj" fmla="val 25000"/>
            </a:avLst>
          </a:prstGeom>
          <a:gradFill rotWithShape="1">
            <a:gsLst>
              <a:gs pos="0">
                <a:srgbClr val="525252"/>
              </a:gs>
              <a:gs pos="50000">
                <a:srgbClr val="B2B2B2"/>
              </a:gs>
              <a:gs pos="100000">
                <a:srgbClr val="52525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16422" name="AutoShape 42"/>
          <p:cNvSpPr>
            <a:spLocks noChangeArrowheads="1"/>
          </p:cNvSpPr>
          <p:nvPr/>
        </p:nvSpPr>
        <p:spPr bwMode="auto">
          <a:xfrm>
            <a:off x="2422525" y="3952875"/>
            <a:ext cx="76200" cy="152400"/>
          </a:xfrm>
          <a:prstGeom prst="plus">
            <a:avLst>
              <a:gd name="adj" fmla="val 25000"/>
            </a:avLst>
          </a:prstGeom>
          <a:gradFill rotWithShape="1">
            <a:gsLst>
              <a:gs pos="0">
                <a:srgbClr val="525252"/>
              </a:gs>
              <a:gs pos="50000">
                <a:srgbClr val="B2B2B2"/>
              </a:gs>
              <a:gs pos="100000">
                <a:srgbClr val="52525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16423" name="Oval 43"/>
          <p:cNvSpPr>
            <a:spLocks noChangeArrowheads="1"/>
          </p:cNvSpPr>
          <p:nvPr/>
        </p:nvSpPr>
        <p:spPr bwMode="auto">
          <a:xfrm>
            <a:off x="3360738" y="4029075"/>
            <a:ext cx="46037" cy="460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16424" name="Freeform 44"/>
          <p:cNvSpPr>
            <a:spLocks/>
          </p:cNvSpPr>
          <p:nvPr/>
        </p:nvSpPr>
        <p:spPr bwMode="auto">
          <a:xfrm>
            <a:off x="3835400" y="4033838"/>
            <a:ext cx="838200" cy="338137"/>
          </a:xfrm>
          <a:custGeom>
            <a:avLst/>
            <a:gdLst>
              <a:gd name="T0" fmla="*/ 0 w 528"/>
              <a:gd name="T1" fmla="*/ 0 h 213"/>
              <a:gd name="T2" fmla="*/ 60483750 w 528"/>
              <a:gd name="T3" fmla="*/ 380542237 h 213"/>
              <a:gd name="T4" fmla="*/ 362902500 w 528"/>
              <a:gd name="T5" fmla="*/ 531751389 h 213"/>
              <a:gd name="T6" fmla="*/ 589716563 w 528"/>
              <a:gd name="T7" fmla="*/ 410784068 h 213"/>
              <a:gd name="T8" fmla="*/ 1028223750 w 528"/>
              <a:gd name="T9" fmla="*/ 304937662 h 213"/>
              <a:gd name="T10" fmla="*/ 1330642500 w 528"/>
              <a:gd name="T11" fmla="*/ 123486680 h 21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28"/>
              <a:gd name="T19" fmla="*/ 0 h 213"/>
              <a:gd name="T20" fmla="*/ 528 w 528"/>
              <a:gd name="T21" fmla="*/ 213 h 21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28" h="213">
                <a:moveTo>
                  <a:pt x="0" y="0"/>
                </a:moveTo>
                <a:cubicBezTo>
                  <a:pt x="4" y="25"/>
                  <a:pt x="0" y="116"/>
                  <a:pt x="24" y="151"/>
                </a:cubicBezTo>
                <a:cubicBezTo>
                  <a:pt x="48" y="186"/>
                  <a:pt x="109" y="209"/>
                  <a:pt x="144" y="211"/>
                </a:cubicBezTo>
                <a:cubicBezTo>
                  <a:pt x="179" y="213"/>
                  <a:pt x="190" y="178"/>
                  <a:pt x="234" y="163"/>
                </a:cubicBezTo>
                <a:cubicBezTo>
                  <a:pt x="278" y="148"/>
                  <a:pt x="359" y="140"/>
                  <a:pt x="408" y="121"/>
                </a:cubicBezTo>
                <a:cubicBezTo>
                  <a:pt x="457" y="102"/>
                  <a:pt x="503" y="64"/>
                  <a:pt x="528" y="49"/>
                </a:cubicBezTo>
              </a:path>
            </a:pathLst>
          </a:custGeom>
          <a:noFill/>
          <a:ln w="127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5" name="AutoShape 45"/>
          <p:cNvSpPr>
            <a:spLocks noChangeArrowheads="1"/>
          </p:cNvSpPr>
          <p:nvPr/>
        </p:nvSpPr>
        <p:spPr bwMode="auto">
          <a:xfrm>
            <a:off x="3806825" y="3949700"/>
            <a:ext cx="76200" cy="152400"/>
          </a:xfrm>
          <a:prstGeom prst="plus">
            <a:avLst>
              <a:gd name="adj" fmla="val 25000"/>
            </a:avLst>
          </a:prstGeom>
          <a:gradFill rotWithShape="1">
            <a:gsLst>
              <a:gs pos="0">
                <a:srgbClr val="525252"/>
              </a:gs>
              <a:gs pos="50000">
                <a:srgbClr val="B2B2B2"/>
              </a:gs>
              <a:gs pos="100000">
                <a:srgbClr val="52525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16426" name="AutoShape 46"/>
          <p:cNvSpPr>
            <a:spLocks noChangeArrowheads="1"/>
          </p:cNvSpPr>
          <p:nvPr/>
        </p:nvSpPr>
        <p:spPr bwMode="auto">
          <a:xfrm>
            <a:off x="5364163" y="3965575"/>
            <a:ext cx="76200" cy="152400"/>
          </a:xfrm>
          <a:prstGeom prst="plus">
            <a:avLst>
              <a:gd name="adj" fmla="val 25000"/>
            </a:avLst>
          </a:prstGeom>
          <a:gradFill rotWithShape="1">
            <a:gsLst>
              <a:gs pos="0">
                <a:srgbClr val="525252"/>
              </a:gs>
              <a:gs pos="50000">
                <a:srgbClr val="B2B2B2"/>
              </a:gs>
              <a:gs pos="100000">
                <a:srgbClr val="52525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16427" name="Oval 47"/>
          <p:cNvSpPr>
            <a:spLocks noChangeArrowheads="1"/>
          </p:cNvSpPr>
          <p:nvPr/>
        </p:nvSpPr>
        <p:spPr bwMode="auto">
          <a:xfrm rot="20010864" flipV="1">
            <a:off x="4583113" y="3170238"/>
            <a:ext cx="1063625" cy="10747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round/>
                <a:headEnd type="none" w="sm" len="sm"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78896" name="Oval 48"/>
          <p:cNvSpPr>
            <a:spLocks noChangeArrowheads="1"/>
          </p:cNvSpPr>
          <p:nvPr/>
        </p:nvSpPr>
        <p:spPr bwMode="auto">
          <a:xfrm>
            <a:off x="5626100" y="2133600"/>
            <a:ext cx="2590800" cy="2438400"/>
          </a:xfrm>
          <a:prstGeom prst="ellipse">
            <a:avLst/>
          </a:prstGeom>
          <a:gradFill rotWithShape="1">
            <a:gsLst>
              <a:gs pos="0">
                <a:srgbClr val="E3E300"/>
              </a:gs>
              <a:gs pos="100000">
                <a:srgbClr val="FFFF00">
                  <a:alpha val="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sp>
        <p:nvSpPr>
          <p:cNvPr id="16429" name="Litebulb"/>
          <p:cNvSpPr>
            <a:spLocks noEditPoints="1" noChangeArrowheads="1"/>
          </p:cNvSpPr>
          <p:nvPr/>
        </p:nvSpPr>
        <p:spPr bwMode="auto">
          <a:xfrm>
            <a:off x="6616700" y="3006725"/>
            <a:ext cx="712788" cy="1023938"/>
          </a:xfrm>
          <a:custGeom>
            <a:avLst/>
            <a:gdLst>
              <a:gd name="T0" fmla="*/ 388099998 w 21600"/>
              <a:gd name="T1" fmla="*/ 0 h 21600"/>
              <a:gd name="T2" fmla="*/ 776199996 w 21600"/>
              <a:gd name="T3" fmla="*/ 828992909 h 21600"/>
              <a:gd name="T4" fmla="*/ 0 w 21600"/>
              <a:gd name="T5" fmla="*/ 828992909 h 21600"/>
              <a:gd name="T6" fmla="*/ 388099998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3556 w 21600"/>
              <a:gd name="T13" fmla="*/ 2188 h 21600"/>
              <a:gd name="T14" fmla="*/ 18277 w 21600"/>
              <a:gd name="T15" fmla="*/ 928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chemeClr val="bg1"/>
          </a:solidFill>
          <a:ln w="3175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6430" name="Group 50"/>
          <p:cNvGrpSpPr>
            <a:grpSpLocks/>
          </p:cNvGrpSpPr>
          <p:nvPr/>
        </p:nvGrpSpPr>
        <p:grpSpPr bwMode="auto">
          <a:xfrm>
            <a:off x="6616700" y="3006725"/>
            <a:ext cx="712788" cy="1104900"/>
            <a:chOff x="1402" y="2202"/>
            <a:chExt cx="449" cy="696"/>
          </a:xfrm>
        </p:grpSpPr>
        <p:sp>
          <p:nvSpPr>
            <p:cNvPr id="16437" name="Litebulb"/>
            <p:cNvSpPr>
              <a:spLocks noEditPoints="1" noChangeArrowheads="1"/>
            </p:cNvSpPr>
            <p:nvPr/>
          </p:nvSpPr>
          <p:spPr bwMode="auto">
            <a:xfrm>
              <a:off x="1402" y="2202"/>
              <a:ext cx="449" cy="6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1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560 w 21600"/>
                <a:gd name="T13" fmla="*/ 2177 h 21600"/>
                <a:gd name="T14" fmla="*/ 18281 w 21600"/>
                <a:gd name="T15" fmla="*/ 927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825" y="21723"/>
                  </a:moveTo>
                  <a:lnTo>
                    <a:pt x="11215" y="21723"/>
                  </a:lnTo>
                  <a:lnTo>
                    <a:pt x="11552" y="21688"/>
                  </a:lnTo>
                  <a:lnTo>
                    <a:pt x="11916" y="21617"/>
                  </a:lnTo>
                  <a:lnTo>
                    <a:pt x="12253" y="21547"/>
                  </a:lnTo>
                  <a:lnTo>
                    <a:pt x="12617" y="21441"/>
                  </a:lnTo>
                  <a:lnTo>
                    <a:pt x="12902" y="21317"/>
                  </a:lnTo>
                  <a:lnTo>
                    <a:pt x="13162" y="21176"/>
                  </a:lnTo>
                  <a:lnTo>
                    <a:pt x="13396" y="21000"/>
                  </a:lnTo>
                  <a:lnTo>
                    <a:pt x="13655" y="20841"/>
                  </a:lnTo>
                  <a:lnTo>
                    <a:pt x="13863" y="20629"/>
                  </a:lnTo>
                  <a:lnTo>
                    <a:pt x="14045" y="20435"/>
                  </a:lnTo>
                  <a:lnTo>
                    <a:pt x="14200" y="20223"/>
                  </a:lnTo>
                  <a:lnTo>
                    <a:pt x="14356" y="19994"/>
                  </a:lnTo>
                  <a:lnTo>
                    <a:pt x="14460" y="19747"/>
                  </a:lnTo>
                  <a:lnTo>
                    <a:pt x="14512" y="19482"/>
                  </a:lnTo>
                  <a:lnTo>
                    <a:pt x="14512" y="19235"/>
                  </a:lnTo>
                  <a:lnTo>
                    <a:pt x="14512" y="19147"/>
                  </a:lnTo>
                  <a:lnTo>
                    <a:pt x="14512" y="18900"/>
                  </a:lnTo>
                  <a:lnTo>
                    <a:pt x="14512" y="18529"/>
                  </a:lnTo>
                  <a:lnTo>
                    <a:pt x="14512" y="18052"/>
                  </a:lnTo>
                  <a:lnTo>
                    <a:pt x="14512" y="17505"/>
                  </a:lnTo>
                  <a:lnTo>
                    <a:pt x="14512" y="16976"/>
                  </a:lnTo>
                  <a:lnTo>
                    <a:pt x="14512" y="16464"/>
                  </a:lnTo>
                  <a:lnTo>
                    <a:pt x="14512" y="15952"/>
                  </a:lnTo>
                  <a:lnTo>
                    <a:pt x="14512" y="15758"/>
                  </a:lnTo>
                  <a:lnTo>
                    <a:pt x="14616" y="15547"/>
                  </a:lnTo>
                  <a:lnTo>
                    <a:pt x="14694" y="15352"/>
                  </a:lnTo>
                  <a:lnTo>
                    <a:pt x="14798" y="15141"/>
                  </a:lnTo>
                  <a:lnTo>
                    <a:pt x="15161" y="14735"/>
                  </a:lnTo>
                  <a:lnTo>
                    <a:pt x="15602" y="14329"/>
                  </a:lnTo>
                  <a:lnTo>
                    <a:pt x="16745" y="13552"/>
                  </a:lnTo>
                  <a:lnTo>
                    <a:pt x="18043" y="12670"/>
                  </a:lnTo>
                  <a:lnTo>
                    <a:pt x="18744" y="12194"/>
                  </a:lnTo>
                  <a:lnTo>
                    <a:pt x="19341" y="11647"/>
                  </a:lnTo>
                  <a:lnTo>
                    <a:pt x="19938" y="11099"/>
                  </a:lnTo>
                  <a:lnTo>
                    <a:pt x="20483" y="10464"/>
                  </a:lnTo>
                  <a:lnTo>
                    <a:pt x="20743" y="10164"/>
                  </a:lnTo>
                  <a:lnTo>
                    <a:pt x="20950" y="9794"/>
                  </a:lnTo>
                  <a:lnTo>
                    <a:pt x="21132" y="9441"/>
                  </a:lnTo>
                  <a:lnTo>
                    <a:pt x="21288" y="9035"/>
                  </a:lnTo>
                  <a:lnTo>
                    <a:pt x="21444" y="8664"/>
                  </a:lnTo>
                  <a:lnTo>
                    <a:pt x="21548" y="8223"/>
                  </a:lnTo>
                  <a:lnTo>
                    <a:pt x="21600" y="7782"/>
                  </a:lnTo>
                  <a:lnTo>
                    <a:pt x="21600" y="7341"/>
                  </a:lnTo>
                  <a:lnTo>
                    <a:pt x="21600" y="6935"/>
                  </a:lnTo>
                  <a:lnTo>
                    <a:pt x="21548" y="6564"/>
                  </a:lnTo>
                  <a:lnTo>
                    <a:pt x="21496" y="6229"/>
                  </a:lnTo>
                  <a:lnTo>
                    <a:pt x="21392" y="5858"/>
                  </a:lnTo>
                  <a:lnTo>
                    <a:pt x="21288" y="5523"/>
                  </a:lnTo>
                  <a:lnTo>
                    <a:pt x="21132" y="5135"/>
                  </a:lnTo>
                  <a:lnTo>
                    <a:pt x="20950" y="4800"/>
                  </a:lnTo>
                  <a:lnTo>
                    <a:pt x="20743" y="4464"/>
                  </a:lnTo>
                  <a:lnTo>
                    <a:pt x="20535" y="4164"/>
                  </a:lnTo>
                  <a:lnTo>
                    <a:pt x="20301" y="3847"/>
                  </a:lnTo>
                  <a:lnTo>
                    <a:pt x="20042" y="3547"/>
                  </a:lnTo>
                  <a:lnTo>
                    <a:pt x="19782" y="3247"/>
                  </a:lnTo>
                  <a:lnTo>
                    <a:pt x="19133" y="2664"/>
                  </a:lnTo>
                  <a:lnTo>
                    <a:pt x="18458" y="2152"/>
                  </a:lnTo>
                  <a:lnTo>
                    <a:pt x="17705" y="1694"/>
                  </a:lnTo>
                  <a:lnTo>
                    <a:pt x="16849" y="1252"/>
                  </a:lnTo>
                  <a:lnTo>
                    <a:pt x="16407" y="1076"/>
                  </a:lnTo>
                  <a:lnTo>
                    <a:pt x="15940" y="900"/>
                  </a:lnTo>
                  <a:lnTo>
                    <a:pt x="15499" y="741"/>
                  </a:lnTo>
                  <a:lnTo>
                    <a:pt x="15057" y="600"/>
                  </a:lnTo>
                  <a:lnTo>
                    <a:pt x="14564" y="458"/>
                  </a:lnTo>
                  <a:lnTo>
                    <a:pt x="14045" y="335"/>
                  </a:lnTo>
                  <a:lnTo>
                    <a:pt x="13500" y="229"/>
                  </a:lnTo>
                  <a:lnTo>
                    <a:pt x="13006" y="158"/>
                  </a:lnTo>
                  <a:lnTo>
                    <a:pt x="12461" y="88"/>
                  </a:lnTo>
                  <a:lnTo>
                    <a:pt x="11968" y="52"/>
                  </a:lnTo>
                  <a:lnTo>
                    <a:pt x="11423" y="17"/>
                  </a:lnTo>
                  <a:lnTo>
                    <a:pt x="10825" y="17"/>
                  </a:lnTo>
                  <a:lnTo>
                    <a:pt x="10254" y="17"/>
                  </a:lnTo>
                  <a:lnTo>
                    <a:pt x="9709" y="52"/>
                  </a:lnTo>
                  <a:lnTo>
                    <a:pt x="9216" y="88"/>
                  </a:lnTo>
                  <a:lnTo>
                    <a:pt x="8671" y="158"/>
                  </a:lnTo>
                  <a:lnTo>
                    <a:pt x="8177" y="229"/>
                  </a:lnTo>
                  <a:lnTo>
                    <a:pt x="7632" y="335"/>
                  </a:lnTo>
                  <a:lnTo>
                    <a:pt x="7113" y="458"/>
                  </a:lnTo>
                  <a:lnTo>
                    <a:pt x="6620" y="600"/>
                  </a:lnTo>
                  <a:lnTo>
                    <a:pt x="6178" y="741"/>
                  </a:lnTo>
                  <a:lnTo>
                    <a:pt x="5737" y="900"/>
                  </a:lnTo>
                  <a:lnTo>
                    <a:pt x="5270" y="1076"/>
                  </a:lnTo>
                  <a:lnTo>
                    <a:pt x="4828" y="1252"/>
                  </a:lnTo>
                  <a:lnTo>
                    <a:pt x="3972" y="1694"/>
                  </a:lnTo>
                  <a:lnTo>
                    <a:pt x="3219" y="2152"/>
                  </a:lnTo>
                  <a:lnTo>
                    <a:pt x="2544" y="2664"/>
                  </a:lnTo>
                  <a:lnTo>
                    <a:pt x="1895" y="3247"/>
                  </a:lnTo>
                  <a:lnTo>
                    <a:pt x="1635" y="3547"/>
                  </a:lnTo>
                  <a:lnTo>
                    <a:pt x="1375" y="3847"/>
                  </a:lnTo>
                  <a:lnTo>
                    <a:pt x="1142" y="4164"/>
                  </a:lnTo>
                  <a:lnTo>
                    <a:pt x="934" y="4464"/>
                  </a:lnTo>
                  <a:lnTo>
                    <a:pt x="726" y="4800"/>
                  </a:lnTo>
                  <a:lnTo>
                    <a:pt x="545" y="5135"/>
                  </a:lnTo>
                  <a:lnTo>
                    <a:pt x="389" y="5523"/>
                  </a:lnTo>
                  <a:lnTo>
                    <a:pt x="285" y="5858"/>
                  </a:lnTo>
                  <a:lnTo>
                    <a:pt x="181" y="6229"/>
                  </a:lnTo>
                  <a:lnTo>
                    <a:pt x="129" y="6564"/>
                  </a:lnTo>
                  <a:lnTo>
                    <a:pt x="77" y="6935"/>
                  </a:lnTo>
                  <a:lnTo>
                    <a:pt x="77" y="7341"/>
                  </a:lnTo>
                  <a:lnTo>
                    <a:pt x="77" y="7782"/>
                  </a:lnTo>
                  <a:lnTo>
                    <a:pt x="129" y="8223"/>
                  </a:lnTo>
                  <a:lnTo>
                    <a:pt x="233" y="8664"/>
                  </a:lnTo>
                  <a:lnTo>
                    <a:pt x="389" y="9035"/>
                  </a:lnTo>
                  <a:lnTo>
                    <a:pt x="545" y="9441"/>
                  </a:lnTo>
                  <a:lnTo>
                    <a:pt x="726" y="9794"/>
                  </a:lnTo>
                  <a:lnTo>
                    <a:pt x="934" y="10164"/>
                  </a:lnTo>
                  <a:lnTo>
                    <a:pt x="1194" y="10464"/>
                  </a:lnTo>
                  <a:lnTo>
                    <a:pt x="1739" y="11099"/>
                  </a:lnTo>
                  <a:lnTo>
                    <a:pt x="2336" y="11647"/>
                  </a:lnTo>
                  <a:lnTo>
                    <a:pt x="2933" y="12194"/>
                  </a:lnTo>
                  <a:lnTo>
                    <a:pt x="3634" y="12670"/>
                  </a:lnTo>
                  <a:lnTo>
                    <a:pt x="4932" y="13552"/>
                  </a:lnTo>
                  <a:lnTo>
                    <a:pt x="6075" y="14329"/>
                  </a:lnTo>
                  <a:lnTo>
                    <a:pt x="6516" y="14735"/>
                  </a:lnTo>
                  <a:lnTo>
                    <a:pt x="6879" y="15141"/>
                  </a:lnTo>
                  <a:lnTo>
                    <a:pt x="6983" y="15352"/>
                  </a:lnTo>
                  <a:lnTo>
                    <a:pt x="7061" y="15547"/>
                  </a:lnTo>
                  <a:lnTo>
                    <a:pt x="7165" y="15758"/>
                  </a:lnTo>
                  <a:lnTo>
                    <a:pt x="7165" y="15952"/>
                  </a:lnTo>
                  <a:lnTo>
                    <a:pt x="7165" y="16464"/>
                  </a:lnTo>
                  <a:lnTo>
                    <a:pt x="7165" y="16976"/>
                  </a:lnTo>
                  <a:lnTo>
                    <a:pt x="7165" y="17505"/>
                  </a:lnTo>
                  <a:lnTo>
                    <a:pt x="7165" y="18052"/>
                  </a:lnTo>
                  <a:lnTo>
                    <a:pt x="7165" y="18529"/>
                  </a:lnTo>
                  <a:lnTo>
                    <a:pt x="7165" y="18900"/>
                  </a:lnTo>
                  <a:lnTo>
                    <a:pt x="7165" y="19147"/>
                  </a:lnTo>
                  <a:lnTo>
                    <a:pt x="7165" y="19235"/>
                  </a:lnTo>
                  <a:lnTo>
                    <a:pt x="7165" y="19482"/>
                  </a:lnTo>
                  <a:lnTo>
                    <a:pt x="7217" y="19747"/>
                  </a:lnTo>
                  <a:lnTo>
                    <a:pt x="7321" y="19994"/>
                  </a:lnTo>
                  <a:lnTo>
                    <a:pt x="7476" y="20223"/>
                  </a:lnTo>
                  <a:lnTo>
                    <a:pt x="7632" y="20435"/>
                  </a:lnTo>
                  <a:lnTo>
                    <a:pt x="7814" y="20629"/>
                  </a:lnTo>
                  <a:lnTo>
                    <a:pt x="8022" y="20841"/>
                  </a:lnTo>
                  <a:lnTo>
                    <a:pt x="8281" y="21000"/>
                  </a:lnTo>
                  <a:lnTo>
                    <a:pt x="8515" y="21176"/>
                  </a:lnTo>
                  <a:lnTo>
                    <a:pt x="8775" y="21317"/>
                  </a:lnTo>
                  <a:lnTo>
                    <a:pt x="9060" y="21441"/>
                  </a:lnTo>
                  <a:lnTo>
                    <a:pt x="9424" y="21547"/>
                  </a:lnTo>
                  <a:lnTo>
                    <a:pt x="9761" y="21617"/>
                  </a:lnTo>
                  <a:lnTo>
                    <a:pt x="10125" y="21688"/>
                  </a:lnTo>
                  <a:lnTo>
                    <a:pt x="10462" y="21723"/>
                  </a:lnTo>
                  <a:lnTo>
                    <a:pt x="10825" y="21723"/>
                  </a:lnTo>
                  <a:close/>
                </a:path>
                <a:path w="21600" h="21600" extrusionOk="0">
                  <a:moveTo>
                    <a:pt x="9242" y="14417"/>
                  </a:moveTo>
                  <a:lnTo>
                    <a:pt x="8541" y="12035"/>
                  </a:lnTo>
                  <a:lnTo>
                    <a:pt x="7295" y="10129"/>
                  </a:lnTo>
                  <a:lnTo>
                    <a:pt x="6905" y="9652"/>
                  </a:lnTo>
                  <a:lnTo>
                    <a:pt x="8541" y="10182"/>
                  </a:lnTo>
                  <a:lnTo>
                    <a:pt x="9787" y="9547"/>
                  </a:lnTo>
                  <a:lnTo>
                    <a:pt x="11189" y="10129"/>
                  </a:lnTo>
                  <a:lnTo>
                    <a:pt x="12279" y="9547"/>
                  </a:lnTo>
                  <a:lnTo>
                    <a:pt x="13370" y="10076"/>
                  </a:lnTo>
                  <a:lnTo>
                    <a:pt x="14850" y="9652"/>
                  </a:lnTo>
                  <a:lnTo>
                    <a:pt x="12902" y="12247"/>
                  </a:lnTo>
                  <a:lnTo>
                    <a:pt x="12357" y="14417"/>
                  </a:lnTo>
                  <a:moveTo>
                    <a:pt x="7191" y="15952"/>
                  </a:moveTo>
                  <a:lnTo>
                    <a:pt x="14512" y="15952"/>
                  </a:lnTo>
                  <a:lnTo>
                    <a:pt x="14512" y="17064"/>
                  </a:lnTo>
                  <a:lnTo>
                    <a:pt x="7191" y="17047"/>
                  </a:lnTo>
                  <a:lnTo>
                    <a:pt x="7191" y="18123"/>
                  </a:lnTo>
                  <a:lnTo>
                    <a:pt x="14512" y="18158"/>
                  </a:lnTo>
                  <a:lnTo>
                    <a:pt x="14538" y="19182"/>
                  </a:lnTo>
                  <a:lnTo>
                    <a:pt x="7217" y="19182"/>
                  </a:lnTo>
                </a:path>
              </a:pathLst>
            </a:custGeom>
            <a:solidFill>
              <a:schemeClr val="bg1"/>
            </a:solidFill>
            <a:ln w="3175">
              <a:solidFill>
                <a:srgbClr val="FFCC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8" name="Oval 52"/>
            <p:cNvSpPr>
              <a:spLocks noChangeArrowheads="1"/>
            </p:cNvSpPr>
            <p:nvPr/>
          </p:nvSpPr>
          <p:spPr bwMode="auto">
            <a:xfrm>
              <a:off x="1453" y="2774"/>
              <a:ext cx="350" cy="124"/>
            </a:xfrm>
            <a:prstGeom prst="ellipse">
              <a:avLst/>
            </a:prstGeom>
            <a:solidFill>
              <a:srgbClr val="0099FF"/>
            </a:solidFill>
            <a:ln w="9525">
              <a:round/>
              <a:headEnd/>
              <a:tailEnd/>
            </a:ln>
            <a:scene3d>
              <a:camera prst="legacyObliqueTopRight">
                <a:rot lat="16199993" lon="0" rev="0"/>
              </a:camera>
              <a:lightRig rig="legacyFlat1" dir="t"/>
            </a:scene3d>
            <a:sp3d extrusionH="100000" prstMaterial="legacyMetal">
              <a:bevelT w="13500" h="13500" prst="angle"/>
              <a:bevelB w="13500" h="13500" prst="angle"/>
              <a:extrusionClr>
                <a:srgbClr val="0099FF"/>
              </a:extrusionClr>
              <a:contourClr>
                <a:srgbClr val="0099FF"/>
              </a:contourClr>
            </a:sp3d>
          </p:spPr>
          <p:txBody>
            <a:bodyPr wrap="none" anchor="ctr">
              <a:flatTx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latin typeface=".VnTime" panose="020B7200000000000000" pitchFamily="34" charset="0"/>
              </a:endParaRPr>
            </a:p>
          </p:txBody>
        </p:sp>
        <p:sp>
          <p:nvSpPr>
            <p:cNvPr id="78901" name="AutoShape 53"/>
            <p:cNvSpPr>
              <a:spLocks noChangeArrowheads="1"/>
            </p:cNvSpPr>
            <p:nvPr/>
          </p:nvSpPr>
          <p:spPr bwMode="auto">
            <a:xfrm rot="16200000">
              <a:off x="1541" y="2686"/>
              <a:ext cx="172" cy="162"/>
            </a:xfrm>
            <a:prstGeom prst="flowChartOnlineStorag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6431" name="Freeform 54"/>
          <p:cNvSpPr>
            <a:spLocks/>
          </p:cNvSpPr>
          <p:nvPr/>
        </p:nvSpPr>
        <p:spPr bwMode="auto">
          <a:xfrm>
            <a:off x="228600" y="4038600"/>
            <a:ext cx="8674100" cy="1143000"/>
          </a:xfrm>
          <a:custGeom>
            <a:avLst/>
            <a:gdLst>
              <a:gd name="T0" fmla="*/ 2147483646 w 5464"/>
              <a:gd name="T1" fmla="*/ 0 h 720"/>
              <a:gd name="T2" fmla="*/ 1330642500 w 5464"/>
              <a:gd name="T3" fmla="*/ 362902500 h 720"/>
              <a:gd name="T4" fmla="*/ 1814512500 w 5464"/>
              <a:gd name="T5" fmla="*/ 1572577500 h 720"/>
              <a:gd name="T6" fmla="*/ 2147483646 w 5464"/>
              <a:gd name="T7" fmla="*/ 1572577500 h 720"/>
              <a:gd name="T8" fmla="*/ 2147483646 w 5464"/>
              <a:gd name="T9" fmla="*/ 120967500 h 7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464"/>
              <a:gd name="T16" fmla="*/ 0 h 720"/>
              <a:gd name="T17" fmla="*/ 5464 w 5464"/>
              <a:gd name="T18" fmla="*/ 720 h 7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464" h="720">
                <a:moveTo>
                  <a:pt x="1008" y="0"/>
                </a:moveTo>
                <a:cubicBezTo>
                  <a:pt x="792" y="20"/>
                  <a:pt x="576" y="40"/>
                  <a:pt x="528" y="144"/>
                </a:cubicBezTo>
                <a:cubicBezTo>
                  <a:pt x="480" y="248"/>
                  <a:pt x="0" y="544"/>
                  <a:pt x="720" y="624"/>
                </a:cubicBezTo>
                <a:cubicBezTo>
                  <a:pt x="1440" y="704"/>
                  <a:pt x="4232" y="720"/>
                  <a:pt x="4848" y="624"/>
                </a:cubicBezTo>
                <a:cubicBezTo>
                  <a:pt x="5464" y="528"/>
                  <a:pt x="4488" y="144"/>
                  <a:pt x="4416" y="48"/>
                </a:cubicBezTo>
              </a:path>
            </a:pathLst>
          </a:custGeom>
          <a:noFill/>
          <a:ln w="127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2" name="Freeform 55"/>
          <p:cNvSpPr>
            <a:spLocks/>
          </p:cNvSpPr>
          <p:nvPr/>
        </p:nvSpPr>
        <p:spPr bwMode="auto">
          <a:xfrm>
            <a:off x="5397500" y="3997325"/>
            <a:ext cx="1295400" cy="241300"/>
          </a:xfrm>
          <a:custGeom>
            <a:avLst/>
            <a:gdLst>
              <a:gd name="T0" fmla="*/ 0 w 816"/>
              <a:gd name="T1" fmla="*/ 0 h 152"/>
              <a:gd name="T2" fmla="*/ 604837500 w 816"/>
              <a:gd name="T3" fmla="*/ 241935000 h 152"/>
              <a:gd name="T4" fmla="*/ 1693545000 w 816"/>
              <a:gd name="T5" fmla="*/ 362902500 h 152"/>
              <a:gd name="T6" fmla="*/ 2056447500 w 816"/>
              <a:gd name="T7" fmla="*/ 120967500 h 152"/>
              <a:gd name="T8" fmla="*/ 0 60000 65536"/>
              <a:gd name="T9" fmla="*/ 0 60000 65536"/>
              <a:gd name="T10" fmla="*/ 0 60000 65536"/>
              <a:gd name="T11" fmla="*/ 0 60000 65536"/>
              <a:gd name="T12" fmla="*/ 0 w 816"/>
              <a:gd name="T13" fmla="*/ 0 h 152"/>
              <a:gd name="T14" fmla="*/ 816 w 816"/>
              <a:gd name="T15" fmla="*/ 152 h 1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16" h="152">
                <a:moveTo>
                  <a:pt x="0" y="0"/>
                </a:moveTo>
                <a:cubicBezTo>
                  <a:pt x="64" y="36"/>
                  <a:pt x="128" y="72"/>
                  <a:pt x="240" y="96"/>
                </a:cubicBezTo>
                <a:cubicBezTo>
                  <a:pt x="352" y="120"/>
                  <a:pt x="576" y="152"/>
                  <a:pt x="672" y="144"/>
                </a:cubicBezTo>
                <a:cubicBezTo>
                  <a:pt x="768" y="136"/>
                  <a:pt x="792" y="92"/>
                  <a:pt x="816" y="48"/>
                </a:cubicBezTo>
              </a:path>
            </a:pathLst>
          </a:custGeom>
          <a:noFill/>
          <a:ln w="127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3" name="Text Box 56"/>
          <p:cNvSpPr txBox="1">
            <a:spLocks noChangeArrowheads="1"/>
          </p:cNvSpPr>
          <p:nvPr/>
        </p:nvSpPr>
        <p:spPr bwMode="auto">
          <a:xfrm>
            <a:off x="1968500" y="3616325"/>
            <a:ext cx="685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/>
              <a:t>Pin</a:t>
            </a:r>
          </a:p>
        </p:txBody>
      </p:sp>
      <p:sp>
        <p:nvSpPr>
          <p:cNvPr id="16434" name="Text Box 57"/>
          <p:cNvSpPr txBox="1">
            <a:spLocks noChangeArrowheads="1"/>
          </p:cNvSpPr>
          <p:nvPr/>
        </p:nvSpPr>
        <p:spPr bwMode="auto">
          <a:xfrm>
            <a:off x="1524000" y="457200"/>
            <a:ext cx="480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6435" name="Text Box 62"/>
          <p:cNvSpPr txBox="1">
            <a:spLocks noChangeArrowheads="1"/>
          </p:cNvSpPr>
          <p:nvPr/>
        </p:nvSpPr>
        <p:spPr bwMode="auto">
          <a:xfrm>
            <a:off x="520700" y="1828800"/>
            <a:ext cx="38862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b="1">
                <a:solidFill>
                  <a:srgbClr val="3333CC"/>
                </a:solidFill>
                <a:latin typeface=".VnTime" panose="020B7200000000000000" pitchFamily="34" charset="0"/>
              </a:rPr>
              <a:t>C¸i ng¾t ®iÖn( c«ng t¾c ®iÖn) cã vai trß g</a:t>
            </a:r>
            <a:r>
              <a:rPr lang="en-US" altLang="en-US" sz="2800" b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ì</a:t>
            </a:r>
            <a:r>
              <a:rPr lang="en-US" altLang="en-US" sz="2800" b="1">
                <a:solidFill>
                  <a:srgbClr val="3333CC"/>
                </a:solidFill>
                <a:latin typeface=".VnTime" panose="020B7200000000000000" pitchFamily="34" charset="0"/>
              </a:rPr>
              <a:t>?</a:t>
            </a:r>
          </a:p>
        </p:txBody>
      </p:sp>
      <p:sp>
        <p:nvSpPr>
          <p:cNvPr id="16436" name="Text Box 63"/>
          <p:cNvSpPr txBox="1">
            <a:spLocks noChangeArrowheads="1"/>
          </p:cNvSpPr>
          <p:nvPr/>
        </p:nvSpPr>
        <p:spPr bwMode="auto">
          <a:xfrm>
            <a:off x="990600" y="685800"/>
            <a:ext cx="12715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u="sng"/>
              <a:t>Bài cũ: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3300000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88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88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8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9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9" name="Rectangle 9"/>
          <p:cNvSpPr>
            <a:spLocks noChangeArrowheads="1"/>
          </p:cNvSpPr>
          <p:nvPr/>
        </p:nvSpPr>
        <p:spPr bwMode="auto">
          <a:xfrm>
            <a:off x="1219200" y="3549650"/>
            <a:ext cx="6858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rgbClr val="0000CC"/>
                </a:solidFill>
                <a:latin typeface=".VnTime" panose="020B7200000000000000" pitchFamily="34" charset="0"/>
              </a:rPr>
              <a:t>- VËt kh«ng cho dßng ®iÖn ch¹y qua gäi lµ g</a:t>
            </a:r>
            <a:r>
              <a:rPr lang="en-US" alt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ì</a:t>
            </a:r>
            <a:r>
              <a:rPr lang="en-US" altLang="en-US" sz="2800">
                <a:solidFill>
                  <a:srgbClr val="0000CC"/>
                </a:solidFill>
                <a:latin typeface=".VnTime" panose="020B7200000000000000" pitchFamily="34" charset="0"/>
              </a:rPr>
              <a:t>?</a:t>
            </a:r>
          </a:p>
        </p:txBody>
      </p:sp>
      <p:sp>
        <p:nvSpPr>
          <p:cNvPr id="66570" name="Rectangle 10"/>
          <p:cNvSpPr>
            <a:spLocks noChangeArrowheads="1"/>
          </p:cNvSpPr>
          <p:nvPr/>
        </p:nvSpPr>
        <p:spPr bwMode="auto">
          <a:xfrm>
            <a:off x="1143000" y="3549650"/>
            <a:ext cx="69342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.VnTime" panose="020B7200000000000000" pitchFamily="34" charset="0"/>
              </a:rPr>
              <a:t>-VËt kh«ng cho dßng ®iÖn ch¹y qua gäi lµ vËt c¸ch ®iÖn</a:t>
            </a:r>
          </a:p>
        </p:txBody>
      </p:sp>
      <p:sp>
        <p:nvSpPr>
          <p:cNvPr id="66571" name="Rectangle 11"/>
          <p:cNvSpPr>
            <a:spLocks noChangeArrowheads="1"/>
          </p:cNvSpPr>
          <p:nvPr/>
        </p:nvSpPr>
        <p:spPr bwMode="auto">
          <a:xfrm>
            <a:off x="1143000" y="2787650"/>
            <a:ext cx="71548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.VnTime" panose="020B7200000000000000" pitchFamily="34" charset="0"/>
              </a:rPr>
              <a:t>- VËt cho dßng ®iÖn ch¹y qua gäi lµ vËt dÉn ®iÖn.</a:t>
            </a:r>
          </a:p>
        </p:txBody>
      </p:sp>
      <p:sp>
        <p:nvSpPr>
          <p:cNvPr id="66572" name="Rectangle 12"/>
          <p:cNvSpPr>
            <a:spLocks noChangeArrowheads="1"/>
          </p:cNvSpPr>
          <p:nvPr/>
        </p:nvSpPr>
        <p:spPr bwMode="auto">
          <a:xfrm>
            <a:off x="1176338" y="2797175"/>
            <a:ext cx="59102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rgbClr val="0000CC"/>
                </a:solidFill>
                <a:latin typeface=".VnTime" panose="020B7200000000000000" pitchFamily="34" charset="0"/>
              </a:rPr>
              <a:t>- VËt cho dßng ®iÖn ch¹y qua gäi lµ g</a:t>
            </a:r>
            <a:r>
              <a:rPr lang="en-US" alt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ì</a:t>
            </a:r>
            <a:r>
              <a:rPr lang="en-US" altLang="en-US" sz="2800">
                <a:solidFill>
                  <a:srgbClr val="0000CC"/>
                </a:solidFill>
                <a:latin typeface=".VnTime" panose="020B7200000000000000" pitchFamily="34" charset="0"/>
              </a:rPr>
              <a:t>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D74A3E1-EBB5-483F-87D7-D6CA217049B3}"/>
              </a:ext>
            </a:extLst>
          </p:cNvPr>
          <p:cNvSpPr/>
          <p:nvPr/>
        </p:nvSpPr>
        <p:spPr>
          <a:xfrm>
            <a:off x="723900" y="609600"/>
            <a:ext cx="7772400" cy="132343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4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2)</a:t>
            </a:r>
            <a:endParaRPr lang="en-US" sz="4000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6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6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665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6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6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665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9" grpId="0"/>
      <p:bldP spid="66569" grpId="1"/>
      <p:bldP spid="66570" grpId="0"/>
      <p:bldP spid="66571" grpId="0"/>
      <p:bldP spid="66572" grpId="0"/>
      <p:bldP spid="6657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905000"/>
            <a:ext cx="8229600" cy="14859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indent="0" algn="just" eaLnBrk="1" hangingPunct="1">
              <a:buFont typeface="Wingdings" panose="05000000000000000000" pitchFamily="2" charset="2"/>
              <a:buNone/>
            </a:pPr>
            <a:r>
              <a:rPr lang="en-US" altLang="en-US" sz="2800" smtClean="0">
                <a:solidFill>
                  <a:srgbClr val="FF3300"/>
                </a:solidFill>
              </a:rPr>
              <a:t>Chỉ có mạch kín cho dòng điện chạy qua thì bóng đèn mới sáng</a:t>
            </a:r>
            <a:r>
              <a:rPr lang="en-US" altLang="en-US" sz="2800" smtClean="0"/>
              <a:t>. </a:t>
            </a:r>
            <a:r>
              <a:rPr lang="en-US" altLang="en-US" sz="2800" smtClean="0">
                <a:solidFill>
                  <a:srgbClr val="0000CC"/>
                </a:solidFill>
              </a:rPr>
              <a:t>Đúng hay sai?</a:t>
            </a:r>
          </a:p>
          <a:p>
            <a:pPr marL="0" indent="0" algn="just" eaLnBrk="1" hangingPunct="1">
              <a:buFont typeface="Wingdings" panose="05000000000000000000" pitchFamily="2" charset="2"/>
              <a:buNone/>
            </a:pPr>
            <a:endParaRPr lang="en-US" altLang="en-US" sz="2800" smtClean="0">
              <a:solidFill>
                <a:srgbClr val="0000FF"/>
              </a:solidFill>
            </a:endParaRPr>
          </a:p>
        </p:txBody>
      </p:sp>
      <p:sp>
        <p:nvSpPr>
          <p:cNvPr id="43027" name="Text Box 19"/>
          <p:cNvSpPr txBox="1">
            <a:spLocks noChangeArrowheads="1"/>
          </p:cNvSpPr>
          <p:nvPr/>
        </p:nvSpPr>
        <p:spPr bwMode="auto">
          <a:xfrm>
            <a:off x="2590800" y="2971800"/>
            <a:ext cx="1295400" cy="579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Đúng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3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420813"/>
            <a:ext cx="7772400" cy="1931987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indent="0" algn="just"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fr-FR" altLang="en-US" sz="280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 trong bóng đèn là dây tóc, hai </a:t>
            </a:r>
            <a:r>
              <a:rPr lang="en-US" altLang="en-US" sz="280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 dây tóc đều được nối ra bên ngoài</a:t>
            </a:r>
            <a:r>
              <a:rPr lang="en-US" altLang="en-US" sz="28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Đúng hay sai ? 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4114800" y="2590800"/>
            <a:ext cx="22098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Đúng</a:t>
            </a:r>
            <a:endParaRPr lang="en-US" sz="280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7162800" cy="22860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indent="0" algn="just" eaLnBrk="1" hangingPunct="1">
              <a:buFont typeface="Wingdings" panose="05000000000000000000" pitchFamily="2" charset="2"/>
              <a:buNone/>
            </a:pPr>
            <a:r>
              <a:rPr lang="fr-FR" altLang="en-US" smtClean="0">
                <a:solidFill>
                  <a:srgbClr val="FF3300"/>
                </a:solidFill>
              </a:rPr>
              <a:t>D</a:t>
            </a:r>
            <a:r>
              <a:rPr lang="en-US" altLang="en-US" sz="2600" smtClean="0">
                <a:solidFill>
                  <a:srgbClr val="FF3300"/>
                </a:solidFill>
              </a:rPr>
              <a:t>òng điện đi từ cực âm sang cực dương.</a:t>
            </a:r>
            <a:r>
              <a:rPr lang="en-US" altLang="en-US" sz="2600" smtClean="0"/>
              <a:t> </a:t>
            </a:r>
            <a:r>
              <a:rPr lang="en-US" altLang="en-US" sz="2600" smtClean="0">
                <a:solidFill>
                  <a:srgbClr val="0000CC"/>
                </a:solidFill>
              </a:rPr>
              <a:t>Đúng hay sai</a:t>
            </a:r>
            <a:r>
              <a:rPr lang="en-US" altLang="en-US" sz="2600" smtClean="0"/>
              <a:t>?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1066800" y="2590800"/>
            <a:ext cx="6477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Sai, </a:t>
            </a: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đi từ cực dương sang cực âm 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Oval 7"/>
          <p:cNvSpPr>
            <a:spLocks noChangeArrowheads="1"/>
          </p:cNvSpPr>
          <p:nvPr/>
        </p:nvSpPr>
        <p:spPr bwMode="auto">
          <a:xfrm>
            <a:off x="4038600" y="533400"/>
            <a:ext cx="4343400" cy="4191000"/>
          </a:xfrm>
          <a:prstGeom prst="ellipse">
            <a:avLst/>
          </a:prstGeom>
          <a:gradFill rotWithShape="1">
            <a:gsLst>
              <a:gs pos="0">
                <a:srgbClr val="E3E300"/>
              </a:gs>
              <a:gs pos="100000">
                <a:srgbClr val="FFFF00">
                  <a:alpha val="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.VnTime" panose="020B7200000000000000" pitchFamily="34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5181600" y="1447800"/>
            <a:ext cx="2057400" cy="3124200"/>
            <a:chOff x="1402" y="2202"/>
            <a:chExt cx="449" cy="696"/>
          </a:xfrm>
        </p:grpSpPr>
        <p:sp>
          <p:nvSpPr>
            <p:cNvPr id="20489" name="Litebulb"/>
            <p:cNvSpPr>
              <a:spLocks noEditPoints="1" noChangeArrowheads="1"/>
            </p:cNvSpPr>
            <p:nvPr/>
          </p:nvSpPr>
          <p:spPr bwMode="auto">
            <a:xfrm>
              <a:off x="1402" y="2202"/>
              <a:ext cx="449" cy="6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1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560 w 21600"/>
                <a:gd name="T13" fmla="*/ 2177 h 21600"/>
                <a:gd name="T14" fmla="*/ 18281 w 21600"/>
                <a:gd name="T15" fmla="*/ 927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825" y="21723"/>
                  </a:moveTo>
                  <a:lnTo>
                    <a:pt x="11215" y="21723"/>
                  </a:lnTo>
                  <a:lnTo>
                    <a:pt x="11552" y="21688"/>
                  </a:lnTo>
                  <a:lnTo>
                    <a:pt x="11916" y="21617"/>
                  </a:lnTo>
                  <a:lnTo>
                    <a:pt x="12253" y="21547"/>
                  </a:lnTo>
                  <a:lnTo>
                    <a:pt x="12617" y="21441"/>
                  </a:lnTo>
                  <a:lnTo>
                    <a:pt x="12902" y="21317"/>
                  </a:lnTo>
                  <a:lnTo>
                    <a:pt x="13162" y="21176"/>
                  </a:lnTo>
                  <a:lnTo>
                    <a:pt x="13396" y="21000"/>
                  </a:lnTo>
                  <a:lnTo>
                    <a:pt x="13655" y="20841"/>
                  </a:lnTo>
                  <a:lnTo>
                    <a:pt x="13863" y="20629"/>
                  </a:lnTo>
                  <a:lnTo>
                    <a:pt x="14045" y="20435"/>
                  </a:lnTo>
                  <a:lnTo>
                    <a:pt x="14200" y="20223"/>
                  </a:lnTo>
                  <a:lnTo>
                    <a:pt x="14356" y="19994"/>
                  </a:lnTo>
                  <a:lnTo>
                    <a:pt x="14460" y="19747"/>
                  </a:lnTo>
                  <a:lnTo>
                    <a:pt x="14512" y="19482"/>
                  </a:lnTo>
                  <a:lnTo>
                    <a:pt x="14512" y="19235"/>
                  </a:lnTo>
                  <a:lnTo>
                    <a:pt x="14512" y="19147"/>
                  </a:lnTo>
                  <a:lnTo>
                    <a:pt x="14512" y="18900"/>
                  </a:lnTo>
                  <a:lnTo>
                    <a:pt x="14512" y="18529"/>
                  </a:lnTo>
                  <a:lnTo>
                    <a:pt x="14512" y="18052"/>
                  </a:lnTo>
                  <a:lnTo>
                    <a:pt x="14512" y="17505"/>
                  </a:lnTo>
                  <a:lnTo>
                    <a:pt x="14512" y="16976"/>
                  </a:lnTo>
                  <a:lnTo>
                    <a:pt x="14512" y="16464"/>
                  </a:lnTo>
                  <a:lnTo>
                    <a:pt x="14512" y="15952"/>
                  </a:lnTo>
                  <a:lnTo>
                    <a:pt x="14512" y="15758"/>
                  </a:lnTo>
                  <a:lnTo>
                    <a:pt x="14616" y="15547"/>
                  </a:lnTo>
                  <a:lnTo>
                    <a:pt x="14694" y="15352"/>
                  </a:lnTo>
                  <a:lnTo>
                    <a:pt x="14798" y="15141"/>
                  </a:lnTo>
                  <a:lnTo>
                    <a:pt x="15161" y="14735"/>
                  </a:lnTo>
                  <a:lnTo>
                    <a:pt x="15602" y="14329"/>
                  </a:lnTo>
                  <a:lnTo>
                    <a:pt x="16745" y="13552"/>
                  </a:lnTo>
                  <a:lnTo>
                    <a:pt x="18043" y="12670"/>
                  </a:lnTo>
                  <a:lnTo>
                    <a:pt x="18744" y="12194"/>
                  </a:lnTo>
                  <a:lnTo>
                    <a:pt x="19341" y="11647"/>
                  </a:lnTo>
                  <a:lnTo>
                    <a:pt x="19938" y="11099"/>
                  </a:lnTo>
                  <a:lnTo>
                    <a:pt x="20483" y="10464"/>
                  </a:lnTo>
                  <a:lnTo>
                    <a:pt x="20743" y="10164"/>
                  </a:lnTo>
                  <a:lnTo>
                    <a:pt x="20950" y="9794"/>
                  </a:lnTo>
                  <a:lnTo>
                    <a:pt x="21132" y="9441"/>
                  </a:lnTo>
                  <a:lnTo>
                    <a:pt x="21288" y="9035"/>
                  </a:lnTo>
                  <a:lnTo>
                    <a:pt x="21444" y="8664"/>
                  </a:lnTo>
                  <a:lnTo>
                    <a:pt x="21548" y="8223"/>
                  </a:lnTo>
                  <a:lnTo>
                    <a:pt x="21600" y="7782"/>
                  </a:lnTo>
                  <a:lnTo>
                    <a:pt x="21600" y="7341"/>
                  </a:lnTo>
                  <a:lnTo>
                    <a:pt x="21600" y="6935"/>
                  </a:lnTo>
                  <a:lnTo>
                    <a:pt x="21548" y="6564"/>
                  </a:lnTo>
                  <a:lnTo>
                    <a:pt x="21496" y="6229"/>
                  </a:lnTo>
                  <a:lnTo>
                    <a:pt x="21392" y="5858"/>
                  </a:lnTo>
                  <a:lnTo>
                    <a:pt x="21288" y="5523"/>
                  </a:lnTo>
                  <a:lnTo>
                    <a:pt x="21132" y="5135"/>
                  </a:lnTo>
                  <a:lnTo>
                    <a:pt x="20950" y="4800"/>
                  </a:lnTo>
                  <a:lnTo>
                    <a:pt x="20743" y="4464"/>
                  </a:lnTo>
                  <a:lnTo>
                    <a:pt x="20535" y="4164"/>
                  </a:lnTo>
                  <a:lnTo>
                    <a:pt x="20301" y="3847"/>
                  </a:lnTo>
                  <a:lnTo>
                    <a:pt x="20042" y="3547"/>
                  </a:lnTo>
                  <a:lnTo>
                    <a:pt x="19782" y="3247"/>
                  </a:lnTo>
                  <a:lnTo>
                    <a:pt x="19133" y="2664"/>
                  </a:lnTo>
                  <a:lnTo>
                    <a:pt x="18458" y="2152"/>
                  </a:lnTo>
                  <a:lnTo>
                    <a:pt x="17705" y="1694"/>
                  </a:lnTo>
                  <a:lnTo>
                    <a:pt x="16849" y="1252"/>
                  </a:lnTo>
                  <a:lnTo>
                    <a:pt x="16407" y="1076"/>
                  </a:lnTo>
                  <a:lnTo>
                    <a:pt x="15940" y="900"/>
                  </a:lnTo>
                  <a:lnTo>
                    <a:pt x="15499" y="741"/>
                  </a:lnTo>
                  <a:lnTo>
                    <a:pt x="15057" y="600"/>
                  </a:lnTo>
                  <a:lnTo>
                    <a:pt x="14564" y="458"/>
                  </a:lnTo>
                  <a:lnTo>
                    <a:pt x="14045" y="335"/>
                  </a:lnTo>
                  <a:lnTo>
                    <a:pt x="13500" y="229"/>
                  </a:lnTo>
                  <a:lnTo>
                    <a:pt x="13006" y="158"/>
                  </a:lnTo>
                  <a:lnTo>
                    <a:pt x="12461" y="88"/>
                  </a:lnTo>
                  <a:lnTo>
                    <a:pt x="11968" y="52"/>
                  </a:lnTo>
                  <a:lnTo>
                    <a:pt x="11423" y="17"/>
                  </a:lnTo>
                  <a:lnTo>
                    <a:pt x="10825" y="17"/>
                  </a:lnTo>
                  <a:lnTo>
                    <a:pt x="10254" y="17"/>
                  </a:lnTo>
                  <a:lnTo>
                    <a:pt x="9709" y="52"/>
                  </a:lnTo>
                  <a:lnTo>
                    <a:pt x="9216" y="88"/>
                  </a:lnTo>
                  <a:lnTo>
                    <a:pt x="8671" y="158"/>
                  </a:lnTo>
                  <a:lnTo>
                    <a:pt x="8177" y="229"/>
                  </a:lnTo>
                  <a:lnTo>
                    <a:pt x="7632" y="335"/>
                  </a:lnTo>
                  <a:lnTo>
                    <a:pt x="7113" y="458"/>
                  </a:lnTo>
                  <a:lnTo>
                    <a:pt x="6620" y="600"/>
                  </a:lnTo>
                  <a:lnTo>
                    <a:pt x="6178" y="741"/>
                  </a:lnTo>
                  <a:lnTo>
                    <a:pt x="5737" y="900"/>
                  </a:lnTo>
                  <a:lnTo>
                    <a:pt x="5270" y="1076"/>
                  </a:lnTo>
                  <a:lnTo>
                    <a:pt x="4828" y="1252"/>
                  </a:lnTo>
                  <a:lnTo>
                    <a:pt x="3972" y="1694"/>
                  </a:lnTo>
                  <a:lnTo>
                    <a:pt x="3219" y="2152"/>
                  </a:lnTo>
                  <a:lnTo>
                    <a:pt x="2544" y="2664"/>
                  </a:lnTo>
                  <a:lnTo>
                    <a:pt x="1895" y="3247"/>
                  </a:lnTo>
                  <a:lnTo>
                    <a:pt x="1635" y="3547"/>
                  </a:lnTo>
                  <a:lnTo>
                    <a:pt x="1375" y="3847"/>
                  </a:lnTo>
                  <a:lnTo>
                    <a:pt x="1142" y="4164"/>
                  </a:lnTo>
                  <a:lnTo>
                    <a:pt x="934" y="4464"/>
                  </a:lnTo>
                  <a:lnTo>
                    <a:pt x="726" y="4800"/>
                  </a:lnTo>
                  <a:lnTo>
                    <a:pt x="545" y="5135"/>
                  </a:lnTo>
                  <a:lnTo>
                    <a:pt x="389" y="5523"/>
                  </a:lnTo>
                  <a:lnTo>
                    <a:pt x="285" y="5858"/>
                  </a:lnTo>
                  <a:lnTo>
                    <a:pt x="181" y="6229"/>
                  </a:lnTo>
                  <a:lnTo>
                    <a:pt x="129" y="6564"/>
                  </a:lnTo>
                  <a:lnTo>
                    <a:pt x="77" y="6935"/>
                  </a:lnTo>
                  <a:lnTo>
                    <a:pt x="77" y="7341"/>
                  </a:lnTo>
                  <a:lnTo>
                    <a:pt x="77" y="7782"/>
                  </a:lnTo>
                  <a:lnTo>
                    <a:pt x="129" y="8223"/>
                  </a:lnTo>
                  <a:lnTo>
                    <a:pt x="233" y="8664"/>
                  </a:lnTo>
                  <a:lnTo>
                    <a:pt x="389" y="9035"/>
                  </a:lnTo>
                  <a:lnTo>
                    <a:pt x="545" y="9441"/>
                  </a:lnTo>
                  <a:lnTo>
                    <a:pt x="726" y="9794"/>
                  </a:lnTo>
                  <a:lnTo>
                    <a:pt x="934" y="10164"/>
                  </a:lnTo>
                  <a:lnTo>
                    <a:pt x="1194" y="10464"/>
                  </a:lnTo>
                  <a:lnTo>
                    <a:pt x="1739" y="11099"/>
                  </a:lnTo>
                  <a:lnTo>
                    <a:pt x="2336" y="11647"/>
                  </a:lnTo>
                  <a:lnTo>
                    <a:pt x="2933" y="12194"/>
                  </a:lnTo>
                  <a:lnTo>
                    <a:pt x="3634" y="12670"/>
                  </a:lnTo>
                  <a:lnTo>
                    <a:pt x="4932" y="13552"/>
                  </a:lnTo>
                  <a:lnTo>
                    <a:pt x="6075" y="14329"/>
                  </a:lnTo>
                  <a:lnTo>
                    <a:pt x="6516" y="14735"/>
                  </a:lnTo>
                  <a:lnTo>
                    <a:pt x="6879" y="15141"/>
                  </a:lnTo>
                  <a:lnTo>
                    <a:pt x="6983" y="15352"/>
                  </a:lnTo>
                  <a:lnTo>
                    <a:pt x="7061" y="15547"/>
                  </a:lnTo>
                  <a:lnTo>
                    <a:pt x="7165" y="15758"/>
                  </a:lnTo>
                  <a:lnTo>
                    <a:pt x="7165" y="15952"/>
                  </a:lnTo>
                  <a:lnTo>
                    <a:pt x="7165" y="16464"/>
                  </a:lnTo>
                  <a:lnTo>
                    <a:pt x="7165" y="16976"/>
                  </a:lnTo>
                  <a:lnTo>
                    <a:pt x="7165" y="17505"/>
                  </a:lnTo>
                  <a:lnTo>
                    <a:pt x="7165" y="18052"/>
                  </a:lnTo>
                  <a:lnTo>
                    <a:pt x="7165" y="18529"/>
                  </a:lnTo>
                  <a:lnTo>
                    <a:pt x="7165" y="18900"/>
                  </a:lnTo>
                  <a:lnTo>
                    <a:pt x="7165" y="19147"/>
                  </a:lnTo>
                  <a:lnTo>
                    <a:pt x="7165" y="19235"/>
                  </a:lnTo>
                  <a:lnTo>
                    <a:pt x="7165" y="19482"/>
                  </a:lnTo>
                  <a:lnTo>
                    <a:pt x="7217" y="19747"/>
                  </a:lnTo>
                  <a:lnTo>
                    <a:pt x="7321" y="19994"/>
                  </a:lnTo>
                  <a:lnTo>
                    <a:pt x="7476" y="20223"/>
                  </a:lnTo>
                  <a:lnTo>
                    <a:pt x="7632" y="20435"/>
                  </a:lnTo>
                  <a:lnTo>
                    <a:pt x="7814" y="20629"/>
                  </a:lnTo>
                  <a:lnTo>
                    <a:pt x="8022" y="20841"/>
                  </a:lnTo>
                  <a:lnTo>
                    <a:pt x="8281" y="21000"/>
                  </a:lnTo>
                  <a:lnTo>
                    <a:pt x="8515" y="21176"/>
                  </a:lnTo>
                  <a:lnTo>
                    <a:pt x="8775" y="21317"/>
                  </a:lnTo>
                  <a:lnTo>
                    <a:pt x="9060" y="21441"/>
                  </a:lnTo>
                  <a:lnTo>
                    <a:pt x="9424" y="21547"/>
                  </a:lnTo>
                  <a:lnTo>
                    <a:pt x="9761" y="21617"/>
                  </a:lnTo>
                  <a:lnTo>
                    <a:pt x="10125" y="21688"/>
                  </a:lnTo>
                  <a:lnTo>
                    <a:pt x="10462" y="21723"/>
                  </a:lnTo>
                  <a:lnTo>
                    <a:pt x="10825" y="21723"/>
                  </a:lnTo>
                  <a:close/>
                </a:path>
                <a:path w="21600" h="21600" extrusionOk="0">
                  <a:moveTo>
                    <a:pt x="9242" y="14417"/>
                  </a:moveTo>
                  <a:lnTo>
                    <a:pt x="8541" y="12035"/>
                  </a:lnTo>
                  <a:lnTo>
                    <a:pt x="7295" y="10129"/>
                  </a:lnTo>
                  <a:lnTo>
                    <a:pt x="6905" y="9652"/>
                  </a:lnTo>
                  <a:lnTo>
                    <a:pt x="8541" y="10182"/>
                  </a:lnTo>
                  <a:lnTo>
                    <a:pt x="9787" y="9547"/>
                  </a:lnTo>
                  <a:lnTo>
                    <a:pt x="11189" y="10129"/>
                  </a:lnTo>
                  <a:lnTo>
                    <a:pt x="12279" y="9547"/>
                  </a:lnTo>
                  <a:lnTo>
                    <a:pt x="13370" y="10076"/>
                  </a:lnTo>
                  <a:lnTo>
                    <a:pt x="14850" y="9652"/>
                  </a:lnTo>
                  <a:lnTo>
                    <a:pt x="12902" y="12247"/>
                  </a:lnTo>
                  <a:lnTo>
                    <a:pt x="12357" y="14417"/>
                  </a:lnTo>
                  <a:moveTo>
                    <a:pt x="7191" y="15952"/>
                  </a:moveTo>
                  <a:lnTo>
                    <a:pt x="14512" y="15952"/>
                  </a:lnTo>
                  <a:lnTo>
                    <a:pt x="14512" y="17064"/>
                  </a:lnTo>
                  <a:lnTo>
                    <a:pt x="7191" y="17047"/>
                  </a:lnTo>
                  <a:lnTo>
                    <a:pt x="7191" y="18123"/>
                  </a:lnTo>
                  <a:lnTo>
                    <a:pt x="14512" y="18158"/>
                  </a:lnTo>
                  <a:lnTo>
                    <a:pt x="14538" y="19182"/>
                  </a:lnTo>
                  <a:lnTo>
                    <a:pt x="7217" y="19182"/>
                  </a:lnTo>
                </a:path>
              </a:pathLst>
            </a:custGeom>
            <a:solidFill>
              <a:schemeClr val="bg1"/>
            </a:solidFill>
            <a:ln w="3175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0" name="Oval 11"/>
            <p:cNvSpPr>
              <a:spLocks noChangeArrowheads="1"/>
            </p:cNvSpPr>
            <p:nvPr/>
          </p:nvSpPr>
          <p:spPr bwMode="auto">
            <a:xfrm>
              <a:off x="1453" y="2774"/>
              <a:ext cx="350" cy="124"/>
            </a:xfrm>
            <a:prstGeom prst="ellipse">
              <a:avLst/>
            </a:prstGeom>
            <a:solidFill>
              <a:srgbClr val="0099FF"/>
            </a:solidFill>
            <a:ln w="9525">
              <a:round/>
              <a:headEnd/>
              <a:tailEnd/>
            </a:ln>
            <a:scene3d>
              <a:camera prst="legacyObliqueTopRight">
                <a:rot lat="16199993" lon="0" rev="0"/>
              </a:camera>
              <a:lightRig rig="legacyFlat1" dir="t"/>
            </a:scene3d>
            <a:sp3d extrusionH="100000" prstMaterial="legacyMetal">
              <a:bevelT w="13500" h="13500" prst="angle"/>
              <a:bevelB w="13500" h="13500" prst="angle"/>
              <a:extrusionClr>
                <a:srgbClr val="0099FF"/>
              </a:extrusionClr>
              <a:contourClr>
                <a:srgbClr val="0099FF"/>
              </a:contourClr>
            </a:sp3d>
          </p:spPr>
          <p:txBody>
            <a:bodyPr wrap="none" anchor="ctr">
              <a:flatTx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latin typeface=".VnTime" panose="020B7200000000000000" pitchFamily="34" charset="0"/>
              </a:endParaRPr>
            </a:p>
          </p:txBody>
        </p:sp>
        <p:sp>
          <p:nvSpPr>
            <p:cNvPr id="2060" name="AutoShape 12"/>
            <p:cNvSpPr>
              <a:spLocks noChangeArrowheads="1"/>
            </p:cNvSpPr>
            <p:nvPr/>
          </p:nvSpPr>
          <p:spPr bwMode="auto">
            <a:xfrm rot="16200000">
              <a:off x="1541" y="2686"/>
              <a:ext cx="172" cy="162"/>
            </a:xfrm>
            <a:prstGeom prst="flowChartOnlineStorag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1600200" y="6334125"/>
            <a:ext cx="571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>
            <a:off x="2133600" y="6324600"/>
            <a:ext cx="4495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>
            <a:off x="1525588" y="5826125"/>
            <a:ext cx="571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4" name="Line 16"/>
          <p:cNvSpPr>
            <a:spLocks noChangeShapeType="1"/>
          </p:cNvSpPr>
          <p:nvPr/>
        </p:nvSpPr>
        <p:spPr bwMode="auto">
          <a:xfrm>
            <a:off x="2058988" y="5816600"/>
            <a:ext cx="4495800" cy="0"/>
          </a:xfrm>
          <a:prstGeom prst="line">
            <a:avLst/>
          </a:prstGeom>
          <a:noFill/>
          <a:ln w="762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762000"/>
            <a:ext cx="1851025" cy="406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animBg="1"/>
      <p:bldP spid="205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tebulb"/>
          <p:cNvSpPr>
            <a:spLocks noEditPoints="1" noChangeArrowheads="1"/>
          </p:cNvSpPr>
          <p:nvPr/>
        </p:nvSpPr>
        <p:spPr bwMode="auto">
          <a:xfrm>
            <a:off x="1725613" y="2514600"/>
            <a:ext cx="609600" cy="838200"/>
          </a:xfrm>
          <a:custGeom>
            <a:avLst/>
            <a:gdLst>
              <a:gd name="T0" fmla="*/ 242771337 w 21600"/>
              <a:gd name="T1" fmla="*/ 0 h 21600"/>
              <a:gd name="T2" fmla="*/ 485542646 w 21600"/>
              <a:gd name="T3" fmla="*/ 454750509 h 21600"/>
              <a:gd name="T4" fmla="*/ 0 w 21600"/>
              <a:gd name="T5" fmla="*/ 454750509 h 21600"/>
              <a:gd name="T6" fmla="*/ 242771337 w 21600"/>
              <a:gd name="T7" fmla="*/ 126222112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556 w 21600"/>
              <a:gd name="T13" fmla="*/ 2188 h 21600"/>
              <a:gd name="T14" fmla="*/ 18277 w 21600"/>
              <a:gd name="T15" fmla="*/ 928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chemeClr val="bg1"/>
          </a:solidFill>
          <a:ln w="3175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1507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276600"/>
            <a:ext cx="91440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Line 15"/>
          <p:cNvSpPr>
            <a:spLocks noChangeShapeType="1"/>
          </p:cNvSpPr>
          <p:nvPr/>
        </p:nvSpPr>
        <p:spPr bwMode="auto">
          <a:xfrm>
            <a:off x="2722563" y="3178175"/>
            <a:ext cx="0" cy="220980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Line 16"/>
          <p:cNvSpPr>
            <a:spLocks noChangeShapeType="1"/>
          </p:cNvSpPr>
          <p:nvPr/>
        </p:nvSpPr>
        <p:spPr bwMode="auto">
          <a:xfrm>
            <a:off x="1981200" y="5181600"/>
            <a:ext cx="0" cy="228600"/>
          </a:xfrm>
          <a:prstGeom prst="line">
            <a:avLst/>
          </a:prstGeom>
          <a:noFill/>
          <a:ln w="31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0" name="Line 17"/>
          <p:cNvSpPr>
            <a:spLocks noChangeShapeType="1"/>
          </p:cNvSpPr>
          <p:nvPr/>
        </p:nvSpPr>
        <p:spPr bwMode="auto">
          <a:xfrm>
            <a:off x="1981200" y="5410200"/>
            <a:ext cx="7620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1" name="Line 19"/>
          <p:cNvSpPr>
            <a:spLocks noChangeShapeType="1"/>
          </p:cNvSpPr>
          <p:nvPr/>
        </p:nvSpPr>
        <p:spPr bwMode="auto">
          <a:xfrm flipH="1">
            <a:off x="2133600" y="3200400"/>
            <a:ext cx="588963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2" name="Line 20"/>
          <p:cNvSpPr>
            <a:spLocks noChangeShapeType="1"/>
          </p:cNvSpPr>
          <p:nvPr/>
        </p:nvSpPr>
        <p:spPr bwMode="auto">
          <a:xfrm>
            <a:off x="2286000" y="3200400"/>
            <a:ext cx="4572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3" name="Line 21"/>
          <p:cNvSpPr>
            <a:spLocks noChangeShapeType="1"/>
          </p:cNvSpPr>
          <p:nvPr/>
        </p:nvSpPr>
        <p:spPr bwMode="auto">
          <a:xfrm>
            <a:off x="2001838" y="3255963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Rectangle 22"/>
          <p:cNvSpPr>
            <a:spLocks noChangeArrowheads="1"/>
          </p:cNvSpPr>
          <p:nvPr/>
        </p:nvSpPr>
        <p:spPr bwMode="auto">
          <a:xfrm>
            <a:off x="304800" y="1600200"/>
            <a:ext cx="68818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>
                <a:latin typeface=".VnTime" panose="020B7200000000000000" pitchFamily="34" charset="0"/>
              </a:rPr>
              <a:t>Em h·y l¾p m¹ch ®iÖn cho ®Ìn s¸ng.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tebulb"/>
          <p:cNvSpPr>
            <a:spLocks noEditPoints="1" noChangeArrowheads="1"/>
          </p:cNvSpPr>
          <p:nvPr/>
        </p:nvSpPr>
        <p:spPr bwMode="auto">
          <a:xfrm>
            <a:off x="1752600" y="2362200"/>
            <a:ext cx="609600" cy="838200"/>
          </a:xfrm>
          <a:custGeom>
            <a:avLst/>
            <a:gdLst>
              <a:gd name="T0" fmla="*/ 242771337 w 21600"/>
              <a:gd name="T1" fmla="*/ 0 h 21600"/>
              <a:gd name="T2" fmla="*/ 485542646 w 21600"/>
              <a:gd name="T3" fmla="*/ 454750509 h 21600"/>
              <a:gd name="T4" fmla="*/ 0 w 21600"/>
              <a:gd name="T5" fmla="*/ 454750509 h 21600"/>
              <a:gd name="T6" fmla="*/ 242771337 w 21600"/>
              <a:gd name="T7" fmla="*/ 126222112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556 w 21600"/>
              <a:gd name="T13" fmla="*/ 2188 h 21600"/>
              <a:gd name="T14" fmla="*/ 18277 w 21600"/>
              <a:gd name="T15" fmla="*/ 928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chemeClr val="bg1"/>
          </a:solidFill>
          <a:ln w="3175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2531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275" y="3276600"/>
            <a:ext cx="91440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Line 18"/>
          <p:cNvSpPr>
            <a:spLocks noChangeShapeType="1"/>
          </p:cNvSpPr>
          <p:nvPr/>
        </p:nvSpPr>
        <p:spPr bwMode="auto">
          <a:xfrm flipH="1">
            <a:off x="2722563" y="3048000"/>
            <a:ext cx="20637" cy="2339975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Line 19"/>
          <p:cNvSpPr>
            <a:spLocks noChangeShapeType="1"/>
          </p:cNvSpPr>
          <p:nvPr/>
        </p:nvSpPr>
        <p:spPr bwMode="auto">
          <a:xfrm>
            <a:off x="1981200" y="5181600"/>
            <a:ext cx="0" cy="228600"/>
          </a:xfrm>
          <a:prstGeom prst="line">
            <a:avLst/>
          </a:prstGeom>
          <a:noFill/>
          <a:ln w="31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4" name="Line 20"/>
          <p:cNvSpPr>
            <a:spLocks noChangeShapeType="1"/>
          </p:cNvSpPr>
          <p:nvPr/>
        </p:nvSpPr>
        <p:spPr bwMode="auto">
          <a:xfrm>
            <a:off x="1981200" y="5410200"/>
            <a:ext cx="7620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23"/>
          <p:cNvSpPr>
            <a:spLocks noChangeShapeType="1"/>
          </p:cNvSpPr>
          <p:nvPr/>
        </p:nvSpPr>
        <p:spPr bwMode="auto">
          <a:xfrm flipH="1">
            <a:off x="2133600" y="3048000"/>
            <a:ext cx="588963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24"/>
          <p:cNvSpPr>
            <a:spLocks noChangeShapeType="1"/>
          </p:cNvSpPr>
          <p:nvPr/>
        </p:nvSpPr>
        <p:spPr bwMode="auto">
          <a:xfrm>
            <a:off x="2286000" y="3048000"/>
            <a:ext cx="4572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Rectangle 27"/>
          <p:cNvSpPr>
            <a:spLocks noChangeArrowheads="1"/>
          </p:cNvSpPr>
          <p:nvPr/>
        </p:nvSpPr>
        <p:spPr bwMode="auto">
          <a:xfrm>
            <a:off x="533400" y="914400"/>
            <a:ext cx="67056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>
                <a:solidFill>
                  <a:srgbClr val="3333CC"/>
                </a:solidFill>
                <a:latin typeface=".VnTime" panose="020B7200000000000000" pitchFamily="34" charset="0"/>
              </a:rPr>
              <a:t>T¹o ra chç hë råi quan s¸t ®Ìn cã s¸ng kh«ng?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tebulb"/>
          <p:cNvSpPr>
            <a:spLocks noEditPoints="1" noChangeArrowheads="1"/>
          </p:cNvSpPr>
          <p:nvPr/>
        </p:nvSpPr>
        <p:spPr bwMode="auto">
          <a:xfrm>
            <a:off x="1725613" y="2514600"/>
            <a:ext cx="609600" cy="838200"/>
          </a:xfrm>
          <a:custGeom>
            <a:avLst/>
            <a:gdLst>
              <a:gd name="T0" fmla="*/ 242771337 w 21600"/>
              <a:gd name="T1" fmla="*/ 0 h 21600"/>
              <a:gd name="T2" fmla="*/ 485542646 w 21600"/>
              <a:gd name="T3" fmla="*/ 454750509 h 21600"/>
              <a:gd name="T4" fmla="*/ 0 w 21600"/>
              <a:gd name="T5" fmla="*/ 454750509 h 21600"/>
              <a:gd name="T6" fmla="*/ 242771337 w 21600"/>
              <a:gd name="T7" fmla="*/ 126222112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556 w 21600"/>
              <a:gd name="T13" fmla="*/ 2188 h 21600"/>
              <a:gd name="T14" fmla="*/ 18277 w 21600"/>
              <a:gd name="T15" fmla="*/ 928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chemeClr val="bg1"/>
          </a:solidFill>
          <a:ln w="3175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3555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638" y="3276600"/>
            <a:ext cx="91440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Line 13"/>
          <p:cNvSpPr>
            <a:spLocks noChangeShapeType="1"/>
          </p:cNvSpPr>
          <p:nvPr/>
        </p:nvSpPr>
        <p:spPr bwMode="auto">
          <a:xfrm>
            <a:off x="2722563" y="3200400"/>
            <a:ext cx="0" cy="220980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Line 14"/>
          <p:cNvSpPr>
            <a:spLocks noChangeShapeType="1"/>
          </p:cNvSpPr>
          <p:nvPr/>
        </p:nvSpPr>
        <p:spPr bwMode="auto">
          <a:xfrm>
            <a:off x="1981200" y="5181600"/>
            <a:ext cx="0" cy="228600"/>
          </a:xfrm>
          <a:prstGeom prst="line">
            <a:avLst/>
          </a:prstGeom>
          <a:noFill/>
          <a:ln w="31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8" name="Line 15"/>
          <p:cNvSpPr>
            <a:spLocks noChangeShapeType="1"/>
          </p:cNvSpPr>
          <p:nvPr/>
        </p:nvSpPr>
        <p:spPr bwMode="auto">
          <a:xfrm>
            <a:off x="1981200" y="5410200"/>
            <a:ext cx="7620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9" name="Line 16"/>
          <p:cNvSpPr>
            <a:spLocks noChangeShapeType="1"/>
          </p:cNvSpPr>
          <p:nvPr/>
        </p:nvSpPr>
        <p:spPr bwMode="auto">
          <a:xfrm flipH="1">
            <a:off x="2133600" y="3200400"/>
            <a:ext cx="588963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0" name="Line 17"/>
          <p:cNvSpPr>
            <a:spLocks noChangeShapeType="1"/>
          </p:cNvSpPr>
          <p:nvPr/>
        </p:nvSpPr>
        <p:spPr bwMode="auto">
          <a:xfrm>
            <a:off x="2286000" y="3200400"/>
            <a:ext cx="4572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Rectangle 19"/>
          <p:cNvSpPr>
            <a:spLocks noChangeArrowheads="1"/>
          </p:cNvSpPr>
          <p:nvPr/>
        </p:nvSpPr>
        <p:spPr bwMode="auto">
          <a:xfrm>
            <a:off x="609600" y="838200"/>
            <a:ext cx="6189663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>
                <a:latin typeface=".VnTime" panose="020B7200000000000000" pitchFamily="34" charset="0"/>
              </a:rPr>
              <a:t>ChÌn vµo chç hë mét sè vËt liÖu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>
                <a:latin typeface=".VnTime" panose="020B7200000000000000" pitchFamily="34" charset="0"/>
              </a:rPr>
              <a:t>( s¾t, gç, nh«m, nhùa, b</a:t>
            </a: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ì</a:t>
            </a:r>
            <a:r>
              <a:rPr lang="en-US" altLang="en-US" sz="3200">
                <a:latin typeface=".VnTime" panose="020B7200000000000000" pitchFamily="34" charset="0"/>
              </a:rPr>
              <a:t>a…) vµ ghi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>
                <a:latin typeface=".VnTime" panose="020B7200000000000000" pitchFamily="34" charset="0"/>
              </a:rPr>
              <a:t>l¹i kÕt qu¶ </a:t>
            </a:r>
            <a:r>
              <a:rPr lang="en-US" altLang="en-US" sz="3200">
                <a:latin typeface="Times New Roman" panose="02020603050405020304" pitchFamily="18" charset="0"/>
              </a:rPr>
              <a:t>vào</a:t>
            </a:r>
            <a:r>
              <a:rPr lang="en-US" altLang="en-US" sz="3200">
                <a:latin typeface=".VnTime" panose="020B7200000000000000" pitchFamily="34" charset="0"/>
              </a:rPr>
              <a:t> </a:t>
            </a:r>
            <a:r>
              <a:rPr lang="en-US" altLang="en-US" sz="3200">
                <a:latin typeface="Times New Roman" panose="02020603050405020304" pitchFamily="18" charset="0"/>
              </a:rPr>
              <a:t>vở nháp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2&quot;/&gt;&lt;property id=&quot;20307&quot; value=&quot;300&quot;/&gt;&lt;/object&gt;&lt;object type=&quot;3&quot; unique_id=&quot;10005&quot;&gt;&lt;property id=&quot;20148&quot; value=&quot;5&quot;/&gt;&lt;property id=&quot;20300&quot; value=&quot;Slide 3&quot;/&gt;&lt;property id=&quot;20307&quot; value=&quot;283&quot;/&gt;&lt;/object&gt;&lt;object type=&quot;3&quot; unique_id=&quot;10006&quot;&gt;&lt;property id=&quot;20148&quot; value=&quot;5&quot;/&gt;&lt;property id=&quot;20300&quot; value=&quot;Slide 4&quot;/&gt;&lt;property id=&quot;20307&quot; value=&quot;284&quot;/&gt;&lt;/object&gt;&lt;object type=&quot;3&quot; unique_id=&quot;10007&quot;&gt;&lt;property id=&quot;20148&quot; value=&quot;5&quot;/&gt;&lt;property id=&quot;20300&quot; value=&quot;Slide 5&quot;/&gt;&lt;property id=&quot;20307&quot; value=&quot;285&quot;/&gt;&lt;/object&gt;&lt;object type=&quot;3&quot; unique_id=&quot;10008&quot;&gt;&lt;property id=&quot;20148&quot; value=&quot;5&quot;/&gt;&lt;property id=&quot;20300&quot; value=&quot;Slide 6&quot;/&gt;&lt;property id=&quot;20307&quot; value=&quot;256&quot;/&gt;&lt;/object&gt;&lt;object type=&quot;3&quot; unique_id=&quot;10009&quot;&gt;&lt;property id=&quot;20148&quot; value=&quot;5&quot;/&gt;&lt;property id=&quot;20300&quot; value=&quot;Slide 7&quot;/&gt;&lt;property id=&quot;20307&quot; value=&quot;281&quot;/&gt;&lt;/object&gt;&lt;object type=&quot;3&quot; unique_id=&quot;10010&quot;&gt;&lt;property id=&quot;20148&quot; value=&quot;5&quot;/&gt;&lt;property id=&quot;20300&quot; value=&quot;Slide 8&quot;/&gt;&lt;property id=&quot;20307&quot; value=&quot;277&quot;/&gt;&lt;/object&gt;&lt;object type=&quot;3&quot; unique_id=&quot;10011&quot;&gt;&lt;property id=&quot;20148&quot; value=&quot;5&quot;/&gt;&lt;property id=&quot;20300&quot; value=&quot;Slide 9&quot;/&gt;&lt;property id=&quot;20307&quot; value=&quot;296&quot;/&gt;&lt;/object&gt;&lt;object type=&quot;3&quot; unique_id=&quot;10012&quot;&gt;&lt;property id=&quot;20148&quot; value=&quot;5&quot;/&gt;&lt;property id=&quot;20300&quot; value=&quot;Slide 10&quot;/&gt;&lt;property id=&quot;20307&quot; value=&quot;278&quot;/&gt;&lt;/object&gt;&lt;object type=&quot;3&quot; unique_id=&quot;10013&quot;&gt;&lt;property id=&quot;20148&quot; value=&quot;5&quot;/&gt;&lt;property id=&quot;20300&quot; value=&quot;Slide 11&quot;/&gt;&lt;property id=&quot;20307&quot; value=&quot;297&quot;/&gt;&lt;/object&gt;&lt;object type=&quot;3&quot; unique_id=&quot;10014&quot;&gt;&lt;property id=&quot;20148&quot; value=&quot;5&quot;/&gt;&lt;property id=&quot;20300&quot; value=&quot;Slide 12&quot;/&gt;&lt;property id=&quot;20307&quot; value=&quot;301&quot;/&gt;&lt;/object&gt;&lt;object type=&quot;3&quot; unique_id=&quot;10015&quot;&gt;&lt;property id=&quot;20148&quot; value=&quot;5&quot;/&gt;&lt;property id=&quot;20300&quot; value=&quot;Slide 13&quot;/&gt;&lt;property id=&quot;20307&quot; value=&quot;280&quot;/&gt;&lt;/object&gt;&lt;object type=&quot;3&quot; unique_id=&quot;10016&quot;&gt;&lt;property id=&quot;20148&quot; value=&quot;5&quot;/&gt;&lt;property id=&quot;20300&quot; value=&quot;Slide 14&quot;/&gt;&lt;property id=&quot;20307&quot; value=&quot;298&quot;/&gt;&lt;/object&gt;&lt;object type=&quot;3&quot; unique_id=&quot;10017&quot;&gt;&lt;property id=&quot;20148&quot; value=&quot;5&quot;/&gt;&lt;property id=&quot;20300&quot; value=&quot;Slide 15&quot;/&gt;&lt;property id=&quot;20307&quot; value=&quot;274&quot;/&gt;&lt;/object&gt;&lt;object type=&quot;3&quot; unique_id=&quot;10018&quot;&gt;&lt;property id=&quot;20148&quot; value=&quot;5&quot;/&gt;&lt;property id=&quot;20300&quot; value=&quot;Slide 16 - &amp;quot;C«ng t¾c ®iÖn&amp;quot;&quot;/&gt;&lt;property id=&quot;20307&quot; value=&quot;299&quot;/&gt;&lt;/object&gt;&lt;object type=&quot;3&quot; unique_id=&quot;10021&quot;&gt;&lt;property id=&quot;20148&quot; value=&quot;5&quot;/&gt;&lt;property id=&quot;20300&quot; value=&quot;Slide 17&quot;/&gt;&lt;property id=&quot;20307&quot; value=&quot;267&quot;/&gt;&lt;/object&gt;&lt;object type=&quot;3&quot; unique_id=&quot;10022&quot;&gt;&lt;property id=&quot;20148&quot; value=&quot;5&quot;/&gt;&lt;property id=&quot;20300&quot; value=&quot;Slide 18&quot;/&gt;&lt;property id=&quot;20307&quot; value=&quot;268&quot;/&gt;&lt;/object&gt;&lt;object type=&quot;3&quot; unique_id=&quot;10023&quot;&gt;&lt;property id=&quot;20148&quot; value=&quot;5&quot;/&gt;&lt;property id=&quot;20300&quot; value=&quot;Slide 19&quot;/&gt;&lt;property id=&quot;20307&quot; value=&quot;269&quot;/&gt;&lt;/object&gt;&lt;object type=&quot;3&quot; unique_id=&quot;10024&quot;&gt;&lt;property id=&quot;20148&quot; value=&quot;5&quot;/&gt;&lt;property id=&quot;20300&quot; value=&quot;Slide 20&quot;/&gt;&lt;property id=&quot;20307&quot; value=&quot;293&quot;/&gt;&lt;/object&gt;&lt;object type=&quot;3&quot; unique_id=&quot;10119&quot;&gt;&lt;property id=&quot;20148&quot; value=&quot;5&quot;/&gt;&lt;property id=&quot;20300&quot; value=&quot;Slide 1&quot;/&gt;&lt;property id=&quot;20307&quot; value=&quot;30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1273</TotalTime>
  <Words>397</Words>
  <Application>Microsoft Office PowerPoint</Application>
  <PresentationFormat>On-screen Show (4:3)</PresentationFormat>
  <Paragraphs>70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Network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C«ng t¾c ®iÖn</vt:lpstr>
      <vt:lpstr>PowerPoint Presentation</vt:lpstr>
      <vt:lpstr>PowerPoint Presentation</vt:lpstr>
      <vt:lpstr>PowerPoint Presentation</vt:lpstr>
      <vt:lpstr>PowerPoint Presentation</vt:lpstr>
    </vt:vector>
  </TitlesOfParts>
  <Company>A&amp;L Computer-Net-Security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 Dai Luong</dc:creator>
  <cp:lastModifiedBy>KN</cp:lastModifiedBy>
  <cp:revision>111</cp:revision>
  <dcterms:created xsi:type="dcterms:W3CDTF">2009-02-20T00:51:47Z</dcterms:created>
  <dcterms:modified xsi:type="dcterms:W3CDTF">2020-04-05T08:16:44Z</dcterms:modified>
</cp:coreProperties>
</file>